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9" r:id="rId3"/>
    <p:sldId id="258" r:id="rId4"/>
    <p:sldId id="259" r:id="rId5"/>
    <p:sldId id="260" r:id="rId6"/>
    <p:sldId id="280" r:id="rId7"/>
    <p:sldId id="262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4" r:id="rId17"/>
    <p:sldId id="295" r:id="rId18"/>
    <p:sldId id="296" r:id="rId19"/>
    <p:sldId id="297" r:id="rId20"/>
    <p:sldId id="298" r:id="rId21"/>
    <p:sldId id="308" r:id="rId22"/>
    <p:sldId id="299" r:id="rId23"/>
    <p:sldId id="307" r:id="rId24"/>
    <p:sldId id="301" r:id="rId25"/>
    <p:sldId id="302" r:id="rId26"/>
    <p:sldId id="303" r:id="rId27"/>
    <p:sldId id="304" r:id="rId28"/>
    <p:sldId id="305" r:id="rId29"/>
    <p:sldId id="309" r:id="rId30"/>
    <p:sldId id="310" r:id="rId31"/>
    <p:sldId id="306" r:id="rId32"/>
  </p:sldIdLst>
  <p:sldSz cx="18288000" cy="10287000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Montserrat Classic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ontserrat Light" panose="020B0604020202020204" charset="0"/>
      <p:regular r:id="rId40"/>
    </p:embeddedFont>
    <p:embeddedFont>
      <p:font typeface="Montserrat Classic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F1"/>
    <a:srgbClr val="E8EEF1"/>
    <a:srgbClr val="1E3D58"/>
    <a:srgbClr val="ACC9FF"/>
    <a:srgbClr val="91B3E5"/>
    <a:srgbClr val="C7DAFF"/>
    <a:srgbClr val="9F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סגנון כהה 1 - הדגש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סגנון כהה 2 - הדגשה 1/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" y="-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258E589-1A06-4F89-B390-827A7DF141D5}" type="datetimeFigureOut">
              <a:rPr lang="he-IL" smtClean="0"/>
              <a:t>ג'/חשון/תשפ"א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531E319-EDA5-403C-A116-5DF60511AE2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50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610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507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6441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1299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017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1717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0113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3357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24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974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078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24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763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606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78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392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94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728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0"/>
            <a:ext cx="1404969" cy="10287000"/>
          </a:xfrm>
          <a:prstGeom prst="rect">
            <a:avLst/>
          </a:prstGeom>
          <a:solidFill>
            <a:srgbClr val="43B0F1"/>
          </a:solidFill>
        </p:spPr>
      </p:sp>
      <p:grpSp>
        <p:nvGrpSpPr>
          <p:cNvPr id="4" name="Group 4"/>
          <p:cNvGrpSpPr/>
          <p:nvPr/>
        </p:nvGrpSpPr>
        <p:grpSpPr>
          <a:xfrm>
            <a:off x="2368079" y="3587137"/>
            <a:ext cx="16774111" cy="5250853"/>
            <a:chOff x="0" y="114300"/>
            <a:chExt cx="22365481" cy="7001138"/>
          </a:xfrm>
        </p:grpSpPr>
        <p:sp>
          <p:nvSpPr>
            <p:cNvPr id="5" name="TextBox 5"/>
            <p:cNvSpPr txBox="1"/>
            <p:nvPr/>
          </p:nvSpPr>
          <p:spPr>
            <a:xfrm>
              <a:off x="0" y="114300"/>
              <a:ext cx="22365481" cy="5795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232"/>
                </a:lnSpc>
              </a:pPr>
              <a:r>
                <a:rPr lang="en-US" sz="10400" spc="727">
                  <a:solidFill>
                    <a:srgbClr val="E8EEF1"/>
                  </a:solidFill>
                  <a:latin typeface="Montserrat Classic Bold"/>
                </a:rPr>
                <a:t>DATA &amp; </a:t>
              </a:r>
            </a:p>
            <a:p>
              <a:pPr>
                <a:lnSpc>
                  <a:spcPts val="11232"/>
                </a:lnSpc>
              </a:pPr>
              <a:r>
                <a:rPr lang="en-US" sz="10400" spc="728">
                  <a:solidFill>
                    <a:srgbClr val="E8EEF1"/>
                  </a:solidFill>
                  <a:latin typeface="Montserrat Classic Bold"/>
                </a:rPr>
                <a:t>I</a:t>
              </a:r>
              <a:r>
                <a:rPr lang="en-US" sz="10400" spc="727">
                  <a:solidFill>
                    <a:srgbClr val="E8EEF1"/>
                  </a:solidFill>
                  <a:latin typeface="Montserrat Classic Bold"/>
                </a:rPr>
                <a:t>NFORMATION SECURITY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19466"/>
              <a:ext cx="12220117" cy="89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4200" spc="294" dirty="0" smtClean="0">
                  <a:solidFill>
                    <a:srgbClr val="43B0F1"/>
                  </a:solidFill>
                  <a:latin typeface="Montserrat Classic"/>
                </a:rPr>
                <a:t>2020</a:t>
              </a:r>
              <a:endParaRPr lang="en-US" sz="4200" spc="294" dirty="0">
                <a:solidFill>
                  <a:srgbClr val="43B0F1"/>
                </a:solidFill>
                <a:latin typeface="Montserrat Classic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21635" y="2030517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9915" y="723900"/>
            <a:ext cx="13983260" cy="5395693"/>
            <a:chOff x="-1371602" y="-406400"/>
            <a:chExt cx="18644348" cy="7194257"/>
          </a:xfrm>
        </p:grpSpPr>
        <p:sp>
          <p:nvSpPr>
            <p:cNvPr id="3" name="TextBox 3"/>
            <p:cNvSpPr txBox="1"/>
            <p:nvPr/>
          </p:nvSpPr>
          <p:spPr>
            <a:xfrm>
              <a:off x="-1371602" y="-406400"/>
              <a:ext cx="18323048" cy="2702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16"/>
                </a:lnSpc>
              </a:pPr>
              <a:r>
                <a:rPr lang="en-US" sz="6600" spc="59" dirty="0">
                  <a:solidFill>
                    <a:srgbClr val="43B0F1"/>
                  </a:solidFill>
                  <a:latin typeface="Montserrat Classic Bold"/>
                </a:rPr>
                <a:t>Examples </a:t>
              </a:r>
              <a:r>
                <a:rPr lang="en-US" sz="6600" spc="59" dirty="0" smtClean="0">
                  <a:solidFill>
                    <a:srgbClr val="43B0F1"/>
                  </a:solidFill>
                  <a:latin typeface="Montserrat Classic Bold"/>
                </a:rPr>
                <a:t>III</a:t>
              </a:r>
              <a:endParaRPr lang="en-US" sz="6600" spc="59" dirty="0">
                <a:solidFill>
                  <a:srgbClr val="43B0F1"/>
                </a:solidFill>
                <a:latin typeface="Montserrat Classic Bold"/>
              </a:endParaRPr>
            </a:p>
            <a:p>
              <a:pPr>
                <a:lnSpc>
                  <a:spcPts val="8316"/>
                </a:lnSpc>
              </a:pPr>
              <a:endParaRPr lang="en-US" sz="6600" spc="59" dirty="0">
                <a:solidFill>
                  <a:srgbClr val="E8EEF1"/>
                </a:solidFill>
                <a:latin typeface="Montserrat Classic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0978"/>
              <a:ext cx="17272746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33496"/>
              <a:ext cx="17272746" cy="375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94" y="8420100"/>
            <a:ext cx="2886906" cy="851395"/>
            <a:chOff x="0" y="0"/>
            <a:chExt cx="172252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0" y="-308219"/>
            <a:ext cx="3219334" cy="1093811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41309" y="1790700"/>
            <a:ext cx="13379891" cy="7170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Example: the group </a:t>
            </a:r>
            <a:r>
              <a:rPr lang="en-US" altLang="en-US" sz="3600" dirty="0" err="1">
                <a:solidFill>
                  <a:srgbClr val="E8EEF1"/>
                </a:solidFill>
              </a:rPr>
              <a:t>V</a:t>
            </a:r>
            <a:r>
              <a:rPr lang="en-US" altLang="en-US" sz="3600" baseline="-25000" dirty="0" err="1">
                <a:solidFill>
                  <a:srgbClr val="E8EEF1"/>
                </a:solidFill>
              </a:rPr>
              <a:t>n</a:t>
            </a:r>
            <a:r>
              <a:rPr lang="en-US" altLang="en-US" sz="3600" dirty="0">
                <a:solidFill>
                  <a:srgbClr val="E8EEF1"/>
                </a:solidFill>
              </a:rPr>
              <a:t>: ({0,1}</a:t>
            </a:r>
            <a:r>
              <a:rPr lang="en-US" altLang="en-US" sz="3600" baseline="30000" dirty="0">
                <a:solidFill>
                  <a:srgbClr val="E8EEF1"/>
                </a:solidFill>
              </a:rPr>
              <a:t>n</a:t>
            </a:r>
            <a:r>
              <a:rPr lang="en-US" altLang="en-US" sz="3600" dirty="0">
                <a:solidFill>
                  <a:srgbClr val="E8EEF1"/>
                </a:solidFill>
              </a:rPr>
              <a:t>,</a:t>
            </a:r>
            <a:r>
              <a:rPr lang="en-US" altLang="en-US" sz="3600" dirty="0">
                <a:solidFill>
                  <a:srgbClr val="E8EEF1"/>
                </a:solidFill>
                <a:sym typeface="Symbol" panose="05050102010706020507" pitchFamily="18" charset="2"/>
              </a:rPr>
              <a:t>)</a:t>
            </a:r>
            <a:endParaRPr lang="en-US" altLang="en-US" sz="3600" baseline="-25000" dirty="0">
              <a:solidFill>
                <a:srgbClr val="E8EEF1"/>
              </a:solidFill>
              <a:sym typeface="Symbol" panose="05050102010706020507" pitchFamily="18" charset="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- Closed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yes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- Associative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associative on each bit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- Unit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element – 00…0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- Reciprocal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of a - a</a:t>
            </a:r>
          </a:p>
        </p:txBody>
      </p:sp>
      <p:grpSp>
        <p:nvGrpSpPr>
          <p:cNvPr id="10" name="Group 6"/>
          <p:cNvGrpSpPr/>
          <p:nvPr/>
        </p:nvGrpSpPr>
        <p:grpSpPr>
          <a:xfrm>
            <a:off x="0" y="7353300"/>
            <a:ext cx="2886906" cy="851395"/>
            <a:chOff x="0" y="0"/>
            <a:chExt cx="1722525" cy="508000"/>
          </a:xfrm>
        </p:grpSpPr>
        <p:sp>
          <p:nvSpPr>
            <p:cNvPr id="11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2" name="Group 6"/>
          <p:cNvGrpSpPr/>
          <p:nvPr/>
        </p:nvGrpSpPr>
        <p:grpSpPr>
          <a:xfrm>
            <a:off x="0" y="6210300"/>
            <a:ext cx="2886906" cy="851395"/>
            <a:chOff x="0" y="0"/>
            <a:chExt cx="1722525" cy="508000"/>
          </a:xfrm>
        </p:grpSpPr>
        <p:sp>
          <p:nvSpPr>
            <p:cNvPr id="13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6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15163800" y="-27467"/>
            <a:ext cx="3124200" cy="109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36540" y="419100"/>
            <a:ext cx="11717860" cy="202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Multiplicative Group Attempts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36540" y="2476500"/>
            <a:ext cx="11413060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{0,…,n-1} with the operation </a:t>
            </a:r>
            <a:r>
              <a:rPr lang="en-US" altLang="en-US" sz="4000" dirty="0">
                <a:solidFill>
                  <a:srgbClr val="E8EEF1"/>
                </a:solidFill>
                <a:sym typeface="Symbol" panose="05050102010706020507" pitchFamily="18" charset="2"/>
              </a:rPr>
              <a:t></a:t>
            </a:r>
            <a:r>
              <a:rPr lang="en-US" altLang="en-US" sz="4000" baseline="-25000" dirty="0">
                <a:solidFill>
                  <a:srgbClr val="E8EEF1"/>
                </a:solidFill>
                <a:sym typeface="Symbol" panose="05050102010706020507" pitchFamily="18" charset="2"/>
              </a:rPr>
              <a:t>n</a:t>
            </a:r>
            <a:endParaRPr 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Unit 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element 1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No 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reciprocal for 0</a:t>
            </a:r>
          </a:p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{1,…,n-1} with the operation </a:t>
            </a:r>
            <a:r>
              <a:rPr lang="en-US" altLang="en-US" sz="4000" dirty="0">
                <a:solidFill>
                  <a:srgbClr val="E8EEF1"/>
                </a:solidFill>
                <a:sym typeface="Symbol" panose="05050102010706020507" pitchFamily="18" charset="2"/>
              </a:rPr>
              <a:t></a:t>
            </a:r>
            <a:r>
              <a:rPr lang="en-US" altLang="en-US" sz="4000" baseline="-25000" dirty="0">
                <a:solidFill>
                  <a:srgbClr val="E8EEF1"/>
                </a:solidFill>
                <a:sym typeface="Symbol" panose="05050102010706020507" pitchFamily="18" charset="2"/>
              </a:rPr>
              <a:t>n</a:t>
            </a:r>
            <a:endParaRPr 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This last is a group for n=5, but not for n=6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What 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about closure? 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What 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elements have reciprocals?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How 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are the reciprocals computed?</a:t>
            </a:r>
            <a:endParaRPr lang="en-US" sz="3200" spc="30" dirty="0">
              <a:solidFill>
                <a:srgbClr val="43B0F1"/>
              </a:solidFill>
              <a:latin typeface="Montserrat Light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5401094" y="1638301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55175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800600" y="7239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Factors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763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343400" y="1790700"/>
            <a:ext cx="1217506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</a:rPr>
              <a:t>d|a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 denotes that d divides a.</a:t>
            </a:r>
          </a:p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Prime numbers are divided by 1 and themselves</a:t>
            </a:r>
          </a:p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Claim: there is an infinite number of primes</a:t>
            </a:r>
          </a:p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Proof: </a:t>
            </a:r>
          </a:p>
          <a:p>
            <a:pPr marL="1181100" lvl="2" indent="-457200">
              <a:lnSpc>
                <a:spcPts val="6500"/>
              </a:lnSpc>
              <a:buFontTx/>
              <a:buChar char="-"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Assume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k primes</a:t>
            </a:r>
            <a:r>
              <a:rPr lang="en-US" altLang="en-US" sz="2800" spc="30" dirty="0">
                <a:solidFill>
                  <a:srgbClr val="E8EEF1"/>
                </a:solidFill>
                <a:latin typeface="Montserrat Light"/>
              </a:rPr>
              <a:t>, </a:t>
            </a:r>
            <a:r>
              <a:rPr lang="en-US" altLang="en-US" sz="3600" dirty="0">
                <a:solidFill>
                  <a:srgbClr val="E8EEF1"/>
                </a:solidFill>
              </a:rPr>
              <a:t>2</a:t>
            </a:r>
            <a:r>
              <a:rPr lang="en-US" altLang="en-US" sz="3600" dirty="0">
                <a:solidFill>
                  <a:srgbClr val="E8EEF1"/>
                </a:solidFill>
                <a:sym typeface="Symbol" panose="05050102010706020507" pitchFamily="18" charset="2"/>
              </a:rPr>
              <a:t></a:t>
            </a:r>
            <a:r>
              <a:rPr lang="en-US" altLang="en-US" sz="3600" dirty="0">
                <a:solidFill>
                  <a:srgbClr val="E8EEF1"/>
                </a:solidFill>
              </a:rPr>
              <a:t>p</a:t>
            </a:r>
            <a:r>
              <a:rPr lang="en-US" altLang="en-US" sz="3600" baseline="-25000" dirty="0">
                <a:solidFill>
                  <a:srgbClr val="E8EEF1"/>
                </a:solidFill>
              </a:rPr>
              <a:t>1</a:t>
            </a:r>
            <a:r>
              <a:rPr lang="en-US" altLang="en-US" sz="3600" dirty="0">
                <a:solidFill>
                  <a:srgbClr val="E8EEF1"/>
                </a:solidFill>
              </a:rPr>
              <a:t>&lt;p</a:t>
            </a:r>
            <a:r>
              <a:rPr lang="en-US" altLang="en-US" sz="3600" baseline="-25000" dirty="0">
                <a:solidFill>
                  <a:srgbClr val="E8EEF1"/>
                </a:solidFill>
              </a:rPr>
              <a:t>2</a:t>
            </a:r>
            <a:r>
              <a:rPr lang="en-US" altLang="en-US" sz="3600" dirty="0">
                <a:solidFill>
                  <a:srgbClr val="E8EEF1"/>
                </a:solidFill>
              </a:rPr>
              <a:t>&lt;….&lt;</a:t>
            </a:r>
            <a:r>
              <a:rPr lang="en-US" altLang="en-US" sz="3600" dirty="0" err="1" smtClean="0">
                <a:solidFill>
                  <a:srgbClr val="E8EEF1"/>
                </a:solidFill>
              </a:rPr>
              <a:t>p</a:t>
            </a:r>
            <a:r>
              <a:rPr lang="en-US" altLang="en-US" sz="3600" baseline="-25000" dirty="0" err="1" smtClean="0">
                <a:solidFill>
                  <a:srgbClr val="E8EEF1"/>
                </a:solidFill>
              </a:rPr>
              <a:t>k</a:t>
            </a:r>
            <a:endParaRPr lang="en-US" altLang="en-US" sz="3600" baseline="-25000" dirty="0" smtClean="0">
              <a:solidFill>
                <a:srgbClr val="E8EEF1"/>
              </a:solidFill>
            </a:endParaRPr>
          </a:p>
          <a:p>
            <a:pPr marL="1295400" lvl="2" indent="-571500">
              <a:lnSpc>
                <a:spcPts val="6500"/>
              </a:lnSpc>
              <a:buFontTx/>
              <a:buChar char="-"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Let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P</a:t>
            </a:r>
            <a:r>
              <a:rPr lang="en-US" altLang="en-US" sz="4400" dirty="0">
                <a:solidFill>
                  <a:srgbClr val="E8EEF1"/>
                </a:solidFill>
              </a:rPr>
              <a:t>=1+</a:t>
            </a:r>
            <a:r>
              <a:rPr lang="en-US" alt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</a:t>
            </a:r>
            <a:r>
              <a:rPr lang="en-US" altLang="en-US" sz="4400" baseline="-25000" dirty="0" err="1">
                <a:solidFill>
                  <a:srgbClr val="E8EEF1"/>
                </a:solidFill>
                <a:sym typeface="Symbol" panose="05050102010706020507" pitchFamily="18" charset="2"/>
              </a:rPr>
              <a:t>i</a:t>
            </a:r>
            <a:r>
              <a:rPr lang="en-US" alt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 </a:t>
            </a:r>
            <a:r>
              <a:rPr lang="en-US" altLang="en-US" sz="4400" dirty="0" smtClean="0">
                <a:solidFill>
                  <a:srgbClr val="E8EEF1"/>
                </a:solidFill>
                <a:sym typeface="Symbol" panose="05050102010706020507" pitchFamily="18" charset="2"/>
              </a:rPr>
              <a:t>p</a:t>
            </a:r>
            <a:r>
              <a:rPr lang="en-US" altLang="en-US" sz="4400" baseline="-25000" dirty="0" smtClean="0">
                <a:solidFill>
                  <a:srgbClr val="E8EEF1"/>
                </a:solidFill>
                <a:sym typeface="Symbol" panose="05050102010706020507" pitchFamily="18" charset="2"/>
              </a:rPr>
              <a:t>i</a:t>
            </a:r>
          </a:p>
          <a:p>
            <a:pPr marL="1295400" lvl="2" indent="-571500">
              <a:lnSpc>
                <a:spcPts val="6500"/>
              </a:lnSpc>
              <a:buFontTx/>
              <a:buChar char="-"/>
            </a:pPr>
            <a:r>
              <a:rPr lang="en-US" altLang="en-US" sz="4400" dirty="0" smtClean="0">
                <a:solidFill>
                  <a:srgbClr val="E8EEF1"/>
                </a:solidFill>
              </a:rPr>
              <a:t>p</a:t>
            </a:r>
            <a:r>
              <a:rPr lang="en-US" altLang="en-US" sz="4400" baseline="-25000" dirty="0" smtClean="0">
                <a:solidFill>
                  <a:srgbClr val="E8EEF1"/>
                </a:solidFill>
              </a:rPr>
              <a:t>i</a:t>
            </a:r>
            <a:r>
              <a:rPr lang="en-US" altLang="en-US" sz="4400" dirty="0" smtClean="0">
                <a:solidFill>
                  <a:srgbClr val="E8EEF1"/>
                </a:solidFill>
              </a:rPr>
              <a:t>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does not divide </a:t>
            </a:r>
            <a:r>
              <a:rPr lang="en-US" altLang="en-US" sz="4400" dirty="0" smtClean="0">
                <a:solidFill>
                  <a:srgbClr val="E8EEF1"/>
                </a:solidFill>
              </a:rPr>
              <a:t>P</a:t>
            </a:r>
          </a:p>
          <a:p>
            <a:pPr marL="1295400" lvl="2" indent="-571500">
              <a:lnSpc>
                <a:spcPts val="6500"/>
              </a:lnSpc>
              <a:buFontTx/>
              <a:buChar char="-"/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There is a prime q</a:t>
            </a:r>
            <a:r>
              <a:rPr lang="en-US" alt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</a:t>
            </a:r>
            <a:r>
              <a:rPr lang="en-US" altLang="en-US" sz="4400" dirty="0">
                <a:solidFill>
                  <a:srgbClr val="E8EEF1"/>
                </a:solidFill>
              </a:rPr>
              <a:t>{p</a:t>
            </a:r>
            <a:r>
              <a:rPr lang="en-US" altLang="en-US" sz="4400" baseline="-25000" dirty="0">
                <a:solidFill>
                  <a:srgbClr val="E8EEF1"/>
                </a:solidFill>
              </a:rPr>
              <a:t>1</a:t>
            </a:r>
            <a:r>
              <a:rPr lang="en-US" altLang="en-US" sz="4400" dirty="0">
                <a:solidFill>
                  <a:srgbClr val="E8EEF1"/>
                </a:solidFill>
              </a:rPr>
              <a:t>,…,</a:t>
            </a:r>
            <a:r>
              <a:rPr lang="en-US" altLang="en-US" sz="4400" dirty="0" err="1">
                <a:solidFill>
                  <a:srgbClr val="E8EEF1"/>
                </a:solidFill>
              </a:rPr>
              <a:t>p</a:t>
            </a:r>
            <a:r>
              <a:rPr lang="en-US" altLang="en-US" sz="4400" baseline="-25000" dirty="0" err="1">
                <a:solidFill>
                  <a:srgbClr val="E8EEF1"/>
                </a:solidFill>
              </a:rPr>
              <a:t>k</a:t>
            </a:r>
            <a:r>
              <a:rPr lang="en-US" altLang="en-US" sz="4400" dirty="0">
                <a:solidFill>
                  <a:srgbClr val="E8EEF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83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Greatest Common Divisor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4140" y="2019300"/>
            <a:ext cx="11413060" cy="673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GCD of a and b is denoted by (</a:t>
            </a:r>
            <a:r>
              <a:rPr lang="en-US" sz="3600" spc="30" dirty="0" err="1">
                <a:solidFill>
                  <a:srgbClr val="E8EEF1"/>
                </a:solidFill>
                <a:latin typeface="Montserrat Light"/>
              </a:rPr>
              <a:t>a,b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)</a:t>
            </a:r>
          </a:p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Examples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(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35,15)=5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(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15,8)=1</a:t>
            </a:r>
          </a:p>
          <a:p>
            <a:pPr marL="323850" lvl="1">
              <a:lnSpc>
                <a:spcPts val="7500"/>
              </a:lnSpc>
            </a:pPr>
            <a:r>
              <a:rPr lang="en-US" sz="3600" spc="30" dirty="0" smtClean="0">
                <a:solidFill>
                  <a:srgbClr val="E8EEF1"/>
                </a:solidFill>
                <a:latin typeface="Montserrat Light"/>
              </a:rPr>
              <a:t>	- (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7,5)=1</a:t>
            </a:r>
          </a:p>
          <a:p>
            <a:pPr marL="647700" lvl="1" indent="-323850">
              <a:lnSpc>
                <a:spcPts val="7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Claim: let a and b be integers. There are unique integers q and r, 0≤r&lt;b, such that a=</a:t>
            </a:r>
            <a:r>
              <a:rPr lang="en-US" sz="3600" spc="30" dirty="0" err="1">
                <a:solidFill>
                  <a:srgbClr val="E8EEF1"/>
                </a:solidFill>
                <a:latin typeface="Montserrat Light"/>
              </a:rPr>
              <a:t>qb+r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2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Euclid’s Algorithm I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267200" y="1943100"/>
            <a:ext cx="9753600" cy="453650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500"/>
              </a:lnSpc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Theorem: for any nonnegative integer a and positive integer b-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)=(b, a mod b).</a:t>
            </a:r>
          </a:p>
          <a:p>
            <a:pPr>
              <a:lnSpc>
                <a:spcPts val="6500"/>
              </a:lnSpc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Proof:</a:t>
            </a: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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q,rℤ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, 0r&lt;b, a=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qb+r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r=a 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mod b</a:t>
            </a: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 | a,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 | b 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 </a:t>
            </a:r>
            <a:endParaRPr lang="en-US" altLang="en-US" sz="3600" dirty="0" smtClean="0">
              <a:solidFill>
                <a:srgbClr val="E8EEF1"/>
              </a:solidFill>
              <a:latin typeface="Montserrat Light" panose="020B0604020202020204" charset="0"/>
              <a:sym typeface="Wingdings" panose="05000000000000000000" pitchFamily="2" charset="2"/>
            </a:endParaRP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a-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qb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=(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)(a/(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)-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qb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/(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)) </a:t>
            </a:r>
            <a:endParaRPr lang="en-US" altLang="en-US" sz="3600" dirty="0">
              <a:solidFill>
                <a:srgbClr val="E8EEF1"/>
              </a:solidFill>
              <a:latin typeface="Montserrat Light" panose="020B0604020202020204" charset="0"/>
              <a:sym typeface="Wingdings" panose="05000000000000000000" pitchFamily="2" charset="2"/>
            </a:endParaRP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 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 | b,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 | r</a:t>
            </a:r>
          </a:p>
          <a:p>
            <a:pPr lvl="1">
              <a:lnSpc>
                <a:spcPts val="6500"/>
              </a:lnSpc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  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a,b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) 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 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b,r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)=(</a:t>
            </a:r>
            <a:r>
              <a:rPr lang="en-US" altLang="en-US" sz="3600" dirty="0" err="1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b,a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mod b)                </a:t>
            </a:r>
            <a:r>
              <a:rPr lang="en-US" alt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Light" panose="020B0604020202020204" charset="0"/>
                <a:sym typeface="Symbol" panose="05050102010706020507" pitchFamily="18" charset="2"/>
              </a:rPr>
              <a:t> (1)</a:t>
            </a:r>
            <a:endParaRPr lang="en-US" alt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ontserrat Light" panose="020B0604020202020204" charset="0"/>
              <a:sym typeface="Symbol" panose="05050102010706020507" pitchFamily="18" charset="2"/>
            </a:endParaRPr>
          </a:p>
        </p:txBody>
      </p:sp>
      <p:grpSp>
        <p:nvGrpSpPr>
          <p:cNvPr id="11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3952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038600" y="2019300"/>
            <a:ext cx="1158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Proof (cont.)</a:t>
            </a:r>
          </a:p>
          <a:p>
            <a:pPr marL="323850" lvl="1" indent="0">
              <a:lnSpc>
                <a:spcPts val="65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	-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b,r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) | b,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b,r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) | r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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b,r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) | 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qb+r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 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b,r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)|a</a:t>
            </a:r>
          </a:p>
          <a:p>
            <a:pPr marL="323850" lvl="1" indent="0">
              <a:lnSpc>
                <a:spcPts val="65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	- 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b,r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)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(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a,b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)                                              </a:t>
            </a:r>
            <a:r>
              <a:rPr lang="en-US" altLang="en-US" sz="3600" b="1" spc="3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Light"/>
                <a:sym typeface="Symbol" panose="05050102010706020507" pitchFamily="18" charset="2"/>
              </a:rPr>
              <a:t>(2)</a:t>
            </a:r>
          </a:p>
          <a:p>
            <a:pPr marL="323850" lvl="1" indent="0">
              <a:lnSpc>
                <a:spcPts val="65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	- (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1) &amp; (2)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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a,b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Wingdings" panose="05000000000000000000" pitchFamily="2" charset="2"/>
              </a:rPr>
              <a:t>)=(b, a mod b)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endParaRPr lang="en-US" sz="3600" spc="30" dirty="0">
              <a:solidFill>
                <a:srgbClr val="E8EEF1"/>
              </a:solidFill>
              <a:latin typeface="Montserrat Light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402660" y="904392"/>
            <a:ext cx="12208940" cy="2026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Euclid’s Algorithm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</a:t>
            </a: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I</a:t>
            </a:r>
          </a:p>
          <a:p>
            <a:pPr>
              <a:lnSpc>
                <a:spcPts val="8316"/>
              </a:lnSpc>
            </a:pP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grpSp>
        <p:nvGrpSpPr>
          <p:cNvPr id="13" name="Group 7"/>
          <p:cNvGrpSpPr/>
          <p:nvPr/>
        </p:nvGrpSpPr>
        <p:grpSpPr>
          <a:xfrm rot="-10800000">
            <a:off x="15392400" y="7568705"/>
            <a:ext cx="2886906" cy="851395"/>
            <a:chOff x="0" y="0"/>
            <a:chExt cx="1722525" cy="508000"/>
          </a:xfrm>
        </p:grpSpPr>
        <p:sp>
          <p:nvSpPr>
            <p:cNvPr id="14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04486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15401094" y="1028701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038600" y="2019300"/>
            <a:ext cx="109728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7700" lvl="1" indent="-323850">
              <a:lnSpc>
                <a:spcPts val="6500"/>
              </a:lnSpc>
              <a:buFont typeface="Arial"/>
              <a:buChar char="•"/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Euclid(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</a:rPr>
              <a:t>a,b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)</a:t>
            </a:r>
          </a:p>
          <a:p>
            <a:pPr marL="323850" lvl="1" indent="0">
              <a:lnSpc>
                <a:spcPts val="65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If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b==0 return a;</a:t>
            </a:r>
          </a:p>
          <a:p>
            <a:pPr marL="323850" lvl="1" indent="0">
              <a:lnSpc>
                <a:spcPts val="65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Return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Euclid (b, a mod b)</a:t>
            </a:r>
          </a:p>
        </p:txBody>
      </p:sp>
      <p:sp>
        <p:nvSpPr>
          <p:cNvPr id="12" name="TextBox 5"/>
          <p:cNvSpPr txBox="1"/>
          <p:nvPr/>
        </p:nvSpPr>
        <p:spPr>
          <a:xfrm>
            <a:off x="4402660" y="904392"/>
            <a:ext cx="1220894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Euclid’s Algorithm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</a:t>
            </a: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I</a:t>
            </a:r>
          </a:p>
          <a:p>
            <a:pPr>
              <a:lnSpc>
                <a:spcPts val="8316"/>
              </a:lnSpc>
            </a:pP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86673"/>
              </p:ext>
            </p:extLst>
          </p:nvPr>
        </p:nvGraphicFramePr>
        <p:xfrm>
          <a:off x="4495800" y="5302286"/>
          <a:ext cx="10724403" cy="441321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574801"/>
                <a:gridCol w="3574801"/>
                <a:gridCol w="3574801"/>
              </a:tblGrid>
              <a:tr h="882643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spc="30" dirty="0" smtClean="0">
                          <a:solidFill>
                            <a:srgbClr val="E8EEF1"/>
                          </a:solidFill>
                          <a:latin typeface="Montserrat Light"/>
                          <a:ea typeface="+mn-ea"/>
                          <a:cs typeface="+mn-cs"/>
                        </a:rPr>
                        <a:t>a</a:t>
                      </a:r>
                      <a:endParaRPr lang="en-US" sz="4000" kern="1200" spc="30" dirty="0">
                        <a:solidFill>
                          <a:srgbClr val="E8EEF1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spc="30" dirty="0" smtClean="0">
                          <a:solidFill>
                            <a:srgbClr val="E8EEF1"/>
                          </a:solidFill>
                          <a:latin typeface="Montserrat Light"/>
                          <a:ea typeface="+mn-ea"/>
                          <a:cs typeface="+mn-cs"/>
                        </a:rPr>
                        <a:t>b</a:t>
                      </a:r>
                      <a:endParaRPr lang="en-US" sz="4000" kern="1200" spc="30" dirty="0">
                        <a:solidFill>
                          <a:srgbClr val="E8EEF1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spc="30" dirty="0" smtClean="0">
                          <a:solidFill>
                            <a:srgbClr val="E8EEF1"/>
                          </a:solidFill>
                          <a:latin typeface="Montserrat Ligh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4000" kern="1200" spc="30" dirty="0" err="1" smtClean="0">
                          <a:solidFill>
                            <a:srgbClr val="E8EEF1"/>
                          </a:solidFill>
                          <a:latin typeface="Montserrat Ligh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4000" kern="1200" spc="30" dirty="0" smtClean="0">
                          <a:solidFill>
                            <a:srgbClr val="E8EEF1"/>
                          </a:solidFill>
                          <a:latin typeface="Montserrat Light"/>
                          <a:ea typeface="+mn-ea"/>
                          <a:cs typeface="+mn-cs"/>
                        </a:rPr>
                        <a:t>)</a:t>
                      </a:r>
                      <a:endParaRPr lang="en-US" sz="4000" kern="1200" spc="30" dirty="0">
                        <a:solidFill>
                          <a:srgbClr val="E8EEF1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</a:tr>
              <a:tr h="882643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25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43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25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10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43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10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2643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spc="30" dirty="0" smtClean="0">
                          <a:solidFill>
                            <a:srgbClr val="1E3D58"/>
                          </a:solidFill>
                          <a:latin typeface="Montserrat Light"/>
                          <a:ea typeface="+mn-ea"/>
                          <a:cs typeface="+mn-cs"/>
                        </a:rPr>
                        <a:t>5</a:t>
                      </a:r>
                      <a:endParaRPr lang="en-US" sz="3600" b="1" kern="1200" spc="30" dirty="0">
                        <a:solidFill>
                          <a:srgbClr val="1E3D58"/>
                        </a:solidFill>
                        <a:latin typeface="Montserra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Group 7"/>
          <p:cNvGrpSpPr/>
          <p:nvPr/>
        </p:nvGrpSpPr>
        <p:grpSpPr>
          <a:xfrm rot="-10800000">
            <a:off x="15392400" y="2158505"/>
            <a:ext cx="2886906" cy="851395"/>
            <a:chOff x="0" y="0"/>
            <a:chExt cx="1722525" cy="508000"/>
          </a:xfrm>
        </p:grpSpPr>
        <p:sp>
          <p:nvSpPr>
            <p:cNvPr id="13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4" name="Group 7"/>
          <p:cNvGrpSpPr/>
          <p:nvPr/>
        </p:nvGrpSpPr>
        <p:grpSpPr>
          <a:xfrm rot="-10800000">
            <a:off x="15392400" y="3301505"/>
            <a:ext cx="2886906" cy="851395"/>
            <a:chOff x="0" y="0"/>
            <a:chExt cx="1722525" cy="508000"/>
          </a:xfrm>
        </p:grpSpPr>
        <p:sp>
          <p:nvSpPr>
            <p:cNvPr id="15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7187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12" name="TextBox 5"/>
          <p:cNvSpPr txBox="1"/>
          <p:nvPr/>
        </p:nvSpPr>
        <p:spPr>
          <a:xfrm>
            <a:off x="4402660" y="904392"/>
            <a:ext cx="12208940" cy="2026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Euclid’s Algorithm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IV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  <a:p>
            <a:pPr>
              <a:lnSpc>
                <a:spcPts val="8316"/>
              </a:lnSpc>
            </a:pP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grpSp>
        <p:nvGrpSpPr>
          <p:cNvPr id="13" name="Group 7"/>
          <p:cNvGrpSpPr/>
          <p:nvPr/>
        </p:nvGrpSpPr>
        <p:grpSpPr>
          <a:xfrm rot="-10800000">
            <a:off x="15392400" y="7568705"/>
            <a:ext cx="2886906" cy="851395"/>
            <a:chOff x="0" y="0"/>
            <a:chExt cx="1722525" cy="508000"/>
          </a:xfrm>
        </p:grpSpPr>
        <p:sp>
          <p:nvSpPr>
            <p:cNvPr id="14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לבן 1"/>
              <p:cNvSpPr/>
              <p:nvPr/>
            </p:nvSpPr>
            <p:spPr>
              <a:xfrm>
                <a:off x="4038600" y="2060893"/>
                <a:ext cx="11125200" cy="7314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47700" lvl="1" indent="-323850">
                  <a:lnSpc>
                    <a:spcPts val="65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US" altLang="en-US" sz="4800" dirty="0" err="1">
                    <a:solidFill>
                      <a:srgbClr val="E8EEF1"/>
                    </a:solidFill>
                  </a:rPr>
                  <a:t>F</a:t>
                </a:r>
                <a:r>
                  <a:rPr lang="en-US" altLang="en-US" sz="4800" baseline="-25000" dirty="0" err="1">
                    <a:solidFill>
                      <a:srgbClr val="E8EEF1"/>
                    </a:solidFill>
                  </a:rPr>
                  <a:t>k</a:t>
                </a:r>
                <a:r>
                  <a:rPr lang="en-US" altLang="en-US" sz="3600" spc="30" dirty="0" smtClean="0">
                    <a:solidFill>
                      <a:srgbClr val="E8EEF1"/>
                    </a:solidFill>
                    <a:latin typeface="Montserrat Light"/>
                  </a:rPr>
                  <a:t> 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</a:rPr>
                  <a:t>– k-</a:t>
                </a:r>
                <a:r>
                  <a:rPr lang="en-US" altLang="en-US" sz="3600" spc="30" dirty="0" err="1">
                    <a:solidFill>
                      <a:srgbClr val="E8EEF1"/>
                    </a:solidFill>
                    <a:latin typeface="Montserrat Light"/>
                  </a:rPr>
                  <a:t>th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</a:rPr>
                  <a:t> Fibonacci number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i="1" spc="3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en-US" sz="3600" i="1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3600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en-US" sz="3600" i="1" spc="30">
                                    <a:solidFill>
                                      <a:srgbClr val="E8EEF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en-US" sz="3600" spc="30">
                                    <a:solidFill>
                                      <a:srgbClr val="E8EEF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en-US" sz="3600" spc="3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en-US" sz="3600" i="1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3600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en-US" sz="3600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en-US" sz="3600" i="1" spc="30">
                                    <a:solidFill>
                                      <a:srgbClr val="E8EEF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en-US" sz="3600" spc="30">
                                    <a:solidFill>
                                      <a:srgbClr val="E8EEF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en-US" sz="3600" spc="3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en-US" sz="3600" spc="3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en-US" sz="3600" spc="3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en-US" sz="3600" spc="30" dirty="0">
                  <a:solidFill>
                    <a:srgbClr val="E8EEF1"/>
                  </a:solidFill>
                  <a:latin typeface="Montserrat Light"/>
                </a:endParaRPr>
              </a:p>
              <a:p>
                <a:pPr marL="647700" lvl="1" indent="-323850">
                  <a:lnSpc>
                    <a:spcPts val="65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</a:rPr>
                  <a:t>Theorem (</a:t>
                </a:r>
                <a:r>
                  <a:rPr lang="en-US" altLang="en-US" sz="3600" spc="30" dirty="0" err="1">
                    <a:solidFill>
                      <a:srgbClr val="E8EEF1"/>
                    </a:solidFill>
                    <a:latin typeface="Montserrat Light"/>
                  </a:rPr>
                  <a:t>Lamé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</a:rPr>
                  <a:t>): For any k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1, if a&gt;b 0 and </a:t>
                </a:r>
                <a:r>
                  <a:rPr lang="en-US" altLang="en-US" sz="4800" dirty="0">
                    <a:solidFill>
                      <a:srgbClr val="E8EEF1"/>
                    </a:solidFill>
                    <a:sym typeface="Symbol" panose="05050102010706020507" pitchFamily="18" charset="2"/>
                  </a:rPr>
                  <a:t>b&lt;F</a:t>
                </a:r>
                <a:r>
                  <a:rPr lang="en-US" altLang="en-US" sz="4800" baseline="-25000" dirty="0">
                    <a:solidFill>
                      <a:srgbClr val="E8EEF1"/>
                    </a:solidFill>
                    <a:sym typeface="Symbol" panose="05050102010706020507" pitchFamily="18" charset="2"/>
                  </a:rPr>
                  <a:t>k+1</a:t>
                </a:r>
                <a:r>
                  <a:rPr lang="en-US" altLang="en-US" sz="3600" spc="30" dirty="0" smtClean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 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then </a:t>
                </a:r>
                <a:r>
                  <a:rPr lang="en-US" altLang="en-US" sz="3600" spc="30" dirty="0" smtClean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Euclid’s algorithm 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makes no more than k recursive calls.</a:t>
                </a:r>
              </a:p>
              <a:p>
                <a:pPr marL="647700" lvl="1" indent="-323850">
                  <a:lnSpc>
                    <a:spcPts val="6500"/>
                  </a:lnSpc>
                  <a:spcBef>
                    <a:spcPct val="20000"/>
                  </a:spcBef>
                  <a:buFont typeface="Arial"/>
                  <a:buChar char="•"/>
                </a:pP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Corollary</a:t>
                </a:r>
              </a:p>
              <a:p>
                <a:pPr marL="32385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altLang="en-US" sz="3600" spc="30" dirty="0" smtClean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	- 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O(log b) recursive calls</a:t>
                </a:r>
              </a:p>
              <a:p>
                <a:pPr marL="32385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altLang="en-US" sz="3600" spc="30" dirty="0" smtClean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	- O(1</a:t>
                </a:r>
                <a:r>
                  <a:rPr lang="en-US" altLang="en-US" sz="3600" spc="30" dirty="0">
                    <a:solidFill>
                      <a:srgbClr val="E8EEF1"/>
                    </a:solidFill>
                    <a:latin typeface="Montserrat Light"/>
                    <a:sym typeface="Symbol" panose="05050102010706020507" pitchFamily="18" charset="2"/>
                  </a:rPr>
                  <a:t>) arithmetic operations per call</a:t>
                </a:r>
              </a:p>
              <a:p>
                <a:pPr marL="323850" lvl="1">
                  <a:lnSpc>
                    <a:spcPts val="6500"/>
                  </a:lnSpc>
                  <a:spcBef>
                    <a:spcPct val="20000"/>
                  </a:spcBef>
                </a:pPr>
                <a:endParaRPr lang="en-US" altLang="en-US" sz="3600" spc="30" dirty="0">
                  <a:solidFill>
                    <a:srgbClr val="E8EEF1"/>
                  </a:solidFill>
                  <a:latin typeface="Montserrat Light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060893"/>
                <a:ext cx="11125200" cy="7314823"/>
              </a:xfrm>
              <a:prstGeom prst="rect">
                <a:avLst/>
              </a:prstGeom>
              <a:blipFill rotWithShape="0">
                <a:blip r:embed="rId3"/>
                <a:stretch>
                  <a:fillRect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7"/>
          <p:cNvGrpSpPr/>
          <p:nvPr/>
        </p:nvGrpSpPr>
        <p:grpSpPr>
          <a:xfrm rot="-10800000">
            <a:off x="15401094" y="6452096"/>
            <a:ext cx="2886906" cy="851395"/>
            <a:chOff x="0" y="0"/>
            <a:chExt cx="1722525" cy="508000"/>
          </a:xfrm>
        </p:grpSpPr>
        <p:sp>
          <p:nvSpPr>
            <p:cNvPr id="15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7"/>
          <p:cNvGrpSpPr/>
          <p:nvPr/>
        </p:nvGrpSpPr>
        <p:grpSpPr>
          <a:xfrm rot="-10800000">
            <a:off x="15392400" y="5372100"/>
            <a:ext cx="2886906" cy="851395"/>
            <a:chOff x="0" y="0"/>
            <a:chExt cx="1722525" cy="508000"/>
          </a:xfrm>
        </p:grpSpPr>
        <p:sp>
          <p:nvSpPr>
            <p:cNvPr id="17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8500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10800000">
            <a:off x="15401094" y="8483105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3810000" y="1574116"/>
            <a:ext cx="12725400" cy="836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ts val="65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Theorem: Let a and b be integers, not both zero, then there exist integers x, y such that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</a:t>
            </a:r>
          </a:p>
          <a:p>
            <a:pPr marL="914400" lvl="1" indent="-457200">
              <a:lnSpc>
                <a:spcPts val="65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Examples</a:t>
            </a:r>
          </a:p>
          <a:p>
            <a:pPr marL="1200150" lvl="2" indent="-28575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 a=35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, b=25</a:t>
            </a:r>
          </a:p>
          <a:p>
            <a:pPr marL="1200150" lvl="2" indent="-28575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 x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=-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2, y=3 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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=5</a:t>
            </a:r>
          </a:p>
          <a:p>
            <a:pPr marL="1200150" lvl="2" indent="-28575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 x=3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, b=-4 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=5</a:t>
            </a:r>
          </a:p>
          <a:p>
            <a:pPr lvl="1">
              <a:lnSpc>
                <a:spcPts val="6500"/>
              </a:lnSpc>
              <a:spcBef>
                <a:spcPct val="20000"/>
              </a:spcBef>
            </a:pPr>
            <a:endParaRPr lang="en-US" altLang="en-US" sz="3600" dirty="0" smtClean="0">
              <a:solidFill>
                <a:srgbClr val="E8EEF1"/>
              </a:solidFill>
              <a:latin typeface="Montserrat Light" panose="020B0604020202020204" charset="0"/>
              <a:sym typeface="Wingdings" panose="05000000000000000000" pitchFamily="2" charset="2"/>
            </a:endParaRPr>
          </a:p>
          <a:p>
            <a:pPr marL="1200150" lvl="2" indent="-28575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 a=7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, b=11</a:t>
            </a:r>
          </a:p>
          <a:p>
            <a:pPr marL="1200150" lvl="2" indent="-28575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 x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=-3, b=2 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=1</a:t>
            </a:r>
            <a:endParaRPr lang="en-US" altLang="en-US" sz="3600" dirty="0">
              <a:solidFill>
                <a:srgbClr val="E8EEF1"/>
              </a:solidFill>
              <a:latin typeface="Montserrat Light" panose="020B0604020202020204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436540" y="523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Extended Euclid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41127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36540" y="2667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Extended Euclid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3" name="מלבן 2"/>
          <p:cNvSpPr/>
          <p:nvPr/>
        </p:nvSpPr>
        <p:spPr>
          <a:xfrm>
            <a:off x="3810000" y="1104900"/>
            <a:ext cx="10439400" cy="469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Extended </a:t>
            </a: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Euclid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</a:t>
            </a: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 If 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b==0 return (a,1,0)</a:t>
            </a: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d’,x’,y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’)=(Extended Euclid(b, a mod b))</a:t>
            </a: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 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d,x,y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d’,y’,x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’-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y’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a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/b)</a:t>
            </a: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Return 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d,x,y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14" name="Group 7"/>
          <p:cNvGrpSpPr/>
          <p:nvPr/>
        </p:nvGrpSpPr>
        <p:grpSpPr>
          <a:xfrm rot="-10800000">
            <a:off x="15401094" y="2857501"/>
            <a:ext cx="2886906" cy="851395"/>
            <a:chOff x="0" y="0"/>
            <a:chExt cx="1722525" cy="508000"/>
          </a:xfrm>
        </p:grpSpPr>
        <p:sp>
          <p:nvSpPr>
            <p:cNvPr id="15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7"/>
          <p:cNvGrpSpPr/>
          <p:nvPr/>
        </p:nvGrpSpPr>
        <p:grpSpPr>
          <a:xfrm rot="-10800000">
            <a:off x="15392400" y="3911105"/>
            <a:ext cx="2886906" cy="851395"/>
            <a:chOff x="0" y="0"/>
            <a:chExt cx="1722525" cy="508000"/>
          </a:xfrm>
        </p:grpSpPr>
        <p:sp>
          <p:nvSpPr>
            <p:cNvPr id="17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aphicFrame>
        <p:nvGraphicFramePr>
          <p:cNvPr id="19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6714"/>
              </p:ext>
            </p:extLst>
          </p:nvPr>
        </p:nvGraphicFramePr>
        <p:xfrm>
          <a:off x="4286425" y="5835194"/>
          <a:ext cx="8667575" cy="4185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15"/>
                <a:gridCol w="1733515"/>
                <a:gridCol w="1733515"/>
                <a:gridCol w="1733515"/>
                <a:gridCol w="1733515"/>
              </a:tblGrid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b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4000" kern="1200" dirty="0" err="1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x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y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49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-2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C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CE5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-2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FF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3E5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9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6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261" b="3126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/>
        </p:nvGrpSpPr>
        <p:grpSpPr>
          <a:xfrm>
            <a:off x="3201483" y="1638300"/>
            <a:ext cx="11885035" cy="6922125"/>
            <a:chOff x="0" y="-47625"/>
            <a:chExt cx="15846713" cy="9229501"/>
          </a:xfrm>
        </p:grpSpPr>
        <p:sp>
          <p:nvSpPr>
            <p:cNvPr id="10" name="TextBox 3"/>
            <p:cNvSpPr txBox="1"/>
            <p:nvPr/>
          </p:nvSpPr>
          <p:spPr>
            <a:xfrm>
              <a:off x="0" y="-47625"/>
              <a:ext cx="15846713" cy="128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16"/>
                </a:lnSpc>
              </a:pPr>
              <a:r>
                <a:rPr lang="en-US" sz="6600" spc="59" dirty="0">
                  <a:solidFill>
                    <a:srgbClr val="43B0F1"/>
                  </a:solidFill>
                  <a:latin typeface="Montserrat Classic Bold"/>
                </a:rPr>
                <a:t>Administrative Details</a:t>
              </a:r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619701" y="1780978"/>
              <a:ext cx="14607312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endParaRPr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619701" y="2045134"/>
              <a:ext cx="14607312" cy="7136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ct val="2000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Grade | 80% test, 20% homework</a:t>
              </a:r>
            </a:p>
            <a:p>
              <a:pPr marL="647700" lvl="1" indent="-323850">
                <a:lnSpc>
                  <a:spcPct val="2000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4  homework assignments</a:t>
              </a:r>
            </a:p>
            <a:p>
              <a:pPr marL="647700" lvl="1" indent="-323850">
                <a:lnSpc>
                  <a:spcPct val="2000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Office hours after lesson - via Zoom</a:t>
              </a:r>
            </a:p>
            <a:p>
              <a:pPr marL="647700" lvl="1" indent="-323850">
                <a:lnSpc>
                  <a:spcPct val="2000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E-mail: niv.gilboa@gmail.com</a:t>
              </a:r>
            </a:p>
            <a:p>
              <a:pPr marL="647700" lvl="1" indent="-323850">
                <a:lnSpc>
                  <a:spcPct val="2000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Tel. 054-6501047</a:t>
              </a: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8694" y="8832603"/>
            <a:ext cx="2886906" cy="851395"/>
            <a:chOff x="0" y="0"/>
            <a:chExt cx="1722525" cy="508000"/>
          </a:xfrm>
        </p:grpSpPr>
        <p:sp>
          <p:nvSpPr>
            <p:cNvPr id="14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5" name="Group 8"/>
          <p:cNvGrpSpPr/>
          <p:nvPr/>
        </p:nvGrpSpPr>
        <p:grpSpPr>
          <a:xfrm rot="-10800000">
            <a:off x="15392400" y="603003"/>
            <a:ext cx="2886906" cy="851395"/>
            <a:chOff x="0" y="0"/>
            <a:chExt cx="1722525" cy="508000"/>
          </a:xfrm>
        </p:grpSpPr>
        <p:sp>
          <p:nvSpPr>
            <p:cNvPr id="16" name="Freeform 9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36540" y="2667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Extended Euclid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609600" y="-325560"/>
            <a:ext cx="2458198" cy="10938119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10800000">
            <a:off x="15401094" y="2857501"/>
            <a:ext cx="2886906" cy="851395"/>
            <a:chOff x="0" y="0"/>
            <a:chExt cx="1722525" cy="508000"/>
          </a:xfrm>
        </p:grpSpPr>
        <p:sp>
          <p:nvSpPr>
            <p:cNvPr id="15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7"/>
          <p:cNvGrpSpPr/>
          <p:nvPr/>
        </p:nvGrpSpPr>
        <p:grpSpPr>
          <a:xfrm rot="-10800000">
            <a:off x="15392400" y="3911105"/>
            <a:ext cx="2886906" cy="851395"/>
            <a:chOff x="0" y="0"/>
            <a:chExt cx="1722525" cy="508000"/>
          </a:xfrm>
        </p:grpSpPr>
        <p:sp>
          <p:nvSpPr>
            <p:cNvPr id="17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" name="מלבן 1"/>
          <p:cNvSpPr/>
          <p:nvPr/>
        </p:nvSpPr>
        <p:spPr>
          <a:xfrm>
            <a:off x="3276600" y="1291241"/>
            <a:ext cx="5365571" cy="81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ts val="6500"/>
              </a:lnSpc>
              <a:spcBef>
                <a:spcPct val="20000"/>
              </a:spcBef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d,x,y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d’,y’,x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’-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y’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a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/b)</a:t>
            </a:r>
          </a:p>
        </p:txBody>
      </p:sp>
      <p:graphicFrame>
        <p:nvGraphicFramePr>
          <p:cNvPr id="11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48937"/>
              </p:ext>
            </p:extLst>
          </p:nvPr>
        </p:nvGraphicFramePr>
        <p:xfrm>
          <a:off x="4825140" y="2628900"/>
          <a:ext cx="8662260" cy="418510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32452"/>
                <a:gridCol w="1732452"/>
                <a:gridCol w="1732452"/>
                <a:gridCol w="1732452"/>
                <a:gridCol w="1732452"/>
              </a:tblGrid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b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4000" kern="1200" dirty="0" err="1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x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y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49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0" name="Group 7"/>
          <p:cNvGrpSpPr/>
          <p:nvPr/>
        </p:nvGrpSpPr>
        <p:grpSpPr>
          <a:xfrm rot="-10800000">
            <a:off x="15392400" y="4977905"/>
            <a:ext cx="2886906" cy="851395"/>
            <a:chOff x="0" y="0"/>
            <a:chExt cx="1722525" cy="508000"/>
          </a:xfrm>
        </p:grpSpPr>
        <p:sp>
          <p:nvSpPr>
            <p:cNvPr id="3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8594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36540" y="2667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Extended Euclid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609600" y="-325560"/>
            <a:ext cx="2458198" cy="10938119"/>
          </a:xfrm>
          <a:prstGeom prst="rect">
            <a:avLst/>
          </a:prstGeom>
        </p:spPr>
      </p:pic>
      <p:grpSp>
        <p:nvGrpSpPr>
          <p:cNvPr id="14" name="Group 7"/>
          <p:cNvGrpSpPr/>
          <p:nvPr/>
        </p:nvGrpSpPr>
        <p:grpSpPr>
          <a:xfrm rot="-10800000">
            <a:off x="15401094" y="2857501"/>
            <a:ext cx="2886906" cy="851395"/>
            <a:chOff x="0" y="0"/>
            <a:chExt cx="1722525" cy="508000"/>
          </a:xfrm>
        </p:grpSpPr>
        <p:sp>
          <p:nvSpPr>
            <p:cNvPr id="15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7"/>
          <p:cNvGrpSpPr/>
          <p:nvPr/>
        </p:nvGrpSpPr>
        <p:grpSpPr>
          <a:xfrm rot="-10800000">
            <a:off x="15392400" y="3911105"/>
            <a:ext cx="2886906" cy="851395"/>
            <a:chOff x="0" y="0"/>
            <a:chExt cx="1722525" cy="508000"/>
          </a:xfrm>
        </p:grpSpPr>
        <p:sp>
          <p:nvSpPr>
            <p:cNvPr id="17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" name="מלבן 1"/>
          <p:cNvSpPr/>
          <p:nvPr/>
        </p:nvSpPr>
        <p:spPr>
          <a:xfrm>
            <a:off x="3276600" y="1291241"/>
            <a:ext cx="5365571" cy="81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ts val="6500"/>
              </a:lnSpc>
              <a:spcBef>
                <a:spcPct val="20000"/>
              </a:spcBef>
            </a:pP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d,x,y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)=(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d’,y’,x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</a:rPr>
              <a:t>’- 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</a:rPr>
              <a:t>y’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a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/b)</a:t>
            </a:r>
          </a:p>
        </p:txBody>
      </p:sp>
      <p:graphicFrame>
        <p:nvGraphicFramePr>
          <p:cNvPr id="11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84459"/>
              </p:ext>
            </p:extLst>
          </p:nvPr>
        </p:nvGraphicFramePr>
        <p:xfrm>
          <a:off x="4825140" y="2628900"/>
          <a:ext cx="8662260" cy="418510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32452"/>
                <a:gridCol w="1732452"/>
                <a:gridCol w="1732452"/>
                <a:gridCol w="1732452"/>
                <a:gridCol w="1732452"/>
              </a:tblGrid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b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4000" kern="1200" dirty="0" err="1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)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x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 smtClean="0">
                          <a:solidFill>
                            <a:srgbClr val="E8EEF1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y</a:t>
                      </a:r>
                      <a:endParaRPr lang="en-US" sz="4000" kern="1200" dirty="0">
                        <a:solidFill>
                          <a:srgbClr val="E8EEF1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0F1"/>
                    </a:solidFill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49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-2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35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-2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14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37021"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7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kern="1200" dirty="0" smtClean="0">
                          <a:solidFill>
                            <a:srgbClr val="1E3D58"/>
                          </a:solidFill>
                          <a:latin typeface="Montserrat Light" panose="020B0604020202020204" charset="0"/>
                          <a:ea typeface="+mn-ea"/>
                          <a:cs typeface="+mn-cs"/>
                        </a:rPr>
                        <a:t>0</a:t>
                      </a:r>
                      <a:endParaRPr lang="en-US" sz="3600" b="1" kern="1200" dirty="0">
                        <a:solidFill>
                          <a:srgbClr val="1E3D58"/>
                        </a:solidFill>
                        <a:latin typeface="Montserrat Light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0" name="Group 15"/>
          <p:cNvGrpSpPr/>
          <p:nvPr/>
        </p:nvGrpSpPr>
        <p:grpSpPr>
          <a:xfrm>
            <a:off x="3886200" y="5524500"/>
            <a:ext cx="838200" cy="1080120"/>
            <a:chOff x="685800" y="4221088"/>
            <a:chExt cx="838200" cy="1080120"/>
          </a:xfrm>
        </p:grpSpPr>
        <p:cxnSp>
          <p:nvCxnSpPr>
            <p:cNvPr id="21" name="Straight Arrow Connector 7"/>
            <p:cNvCxnSpPr/>
            <p:nvPr/>
          </p:nvCxnSpPr>
          <p:spPr bwMode="auto">
            <a:xfrm>
              <a:off x="685800" y="4221088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9"/>
            <p:cNvCxnSpPr/>
            <p:nvPr/>
          </p:nvCxnSpPr>
          <p:spPr bwMode="auto">
            <a:xfrm>
              <a:off x="685800" y="4221088"/>
              <a:ext cx="0" cy="108012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16"/>
          <p:cNvGrpSpPr/>
          <p:nvPr/>
        </p:nvGrpSpPr>
        <p:grpSpPr>
          <a:xfrm>
            <a:off x="3876665" y="4727476"/>
            <a:ext cx="838200" cy="2016224"/>
            <a:chOff x="323528" y="3746038"/>
            <a:chExt cx="838200" cy="2016224"/>
          </a:xfrm>
        </p:grpSpPr>
        <p:cxnSp>
          <p:nvCxnSpPr>
            <p:cNvPr id="24" name="Straight Arrow Connector 11"/>
            <p:cNvCxnSpPr/>
            <p:nvPr/>
          </p:nvCxnSpPr>
          <p:spPr bwMode="auto">
            <a:xfrm>
              <a:off x="323528" y="3746038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12"/>
            <p:cNvCxnSpPr/>
            <p:nvPr/>
          </p:nvCxnSpPr>
          <p:spPr bwMode="auto">
            <a:xfrm>
              <a:off x="323528" y="3746038"/>
              <a:ext cx="0" cy="201622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19"/>
          <p:cNvGrpSpPr/>
          <p:nvPr/>
        </p:nvGrpSpPr>
        <p:grpSpPr>
          <a:xfrm>
            <a:off x="3867131" y="3848100"/>
            <a:ext cx="838200" cy="3024336"/>
            <a:chOff x="323528" y="3746038"/>
            <a:chExt cx="838200" cy="2016224"/>
          </a:xfrm>
        </p:grpSpPr>
        <p:cxnSp>
          <p:nvCxnSpPr>
            <p:cNvPr id="27" name="Straight Arrow Connector 20"/>
            <p:cNvCxnSpPr/>
            <p:nvPr/>
          </p:nvCxnSpPr>
          <p:spPr bwMode="auto">
            <a:xfrm>
              <a:off x="323528" y="3746038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1"/>
            <p:cNvCxnSpPr/>
            <p:nvPr/>
          </p:nvCxnSpPr>
          <p:spPr bwMode="auto">
            <a:xfrm>
              <a:off x="323528" y="3746038"/>
              <a:ext cx="0" cy="201622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E8EEF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" name="מלבן 3"/>
          <p:cNvSpPr/>
          <p:nvPr/>
        </p:nvSpPr>
        <p:spPr>
          <a:xfrm>
            <a:off x="4459577" y="7204162"/>
            <a:ext cx="5456943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=140+71=7=(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9" name="Rectangle 17"/>
          <p:cNvSpPr/>
          <p:nvPr/>
        </p:nvSpPr>
        <p:spPr>
          <a:xfrm>
            <a:off x="4436576" y="8036969"/>
            <a:ext cx="611257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=351+14(-2)=7=(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" name="מלבן 5"/>
          <p:cNvSpPr/>
          <p:nvPr/>
        </p:nvSpPr>
        <p:spPr>
          <a:xfrm>
            <a:off x="4436540" y="8883823"/>
            <a:ext cx="629210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ax+by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=49(-2)+353=7=(</a:t>
            </a:r>
            <a:r>
              <a:rPr lang="en-US" altLang="en-US" sz="3600" dirty="0" err="1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a,b</a:t>
            </a:r>
            <a:r>
              <a:rPr lang="en-US" alt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30" name="Group 7"/>
          <p:cNvGrpSpPr/>
          <p:nvPr/>
        </p:nvGrpSpPr>
        <p:grpSpPr>
          <a:xfrm rot="-10800000">
            <a:off x="15392400" y="4977905"/>
            <a:ext cx="2886906" cy="851395"/>
            <a:chOff x="0" y="0"/>
            <a:chExt cx="1722525" cy="508000"/>
          </a:xfrm>
        </p:grpSpPr>
        <p:sp>
          <p:nvSpPr>
            <p:cNvPr id="3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718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Multiplicative Group I 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11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8" name="Group 7"/>
          <p:cNvGrpSpPr/>
          <p:nvPr/>
        </p:nvGrpSpPr>
        <p:grpSpPr>
          <a:xfrm>
            <a:off x="0" y="939305"/>
            <a:ext cx="2886906" cy="851395"/>
            <a:chOff x="0" y="0"/>
            <a:chExt cx="1722525" cy="508000"/>
          </a:xfrm>
        </p:grpSpPr>
        <p:sp>
          <p:nvSpPr>
            <p:cNvPr id="13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>
              <a:xfrm>
                <a:off x="4402660" y="2324100"/>
                <a:ext cx="10456340" cy="4114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-609600">
                  <a:lnSpc>
                    <a:spcPts val="6500"/>
                  </a:lnSpc>
                </a:pP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The multiplicative group of </a:t>
                </a:r>
                <a:r>
                  <a:rPr lang="en-US" altLang="he-IL" sz="3600" dirty="0" err="1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ℤ</a:t>
                </a:r>
                <a:r>
                  <a:rPr lang="en-US" altLang="he-IL" sz="3600" baseline="-25000" dirty="0" err="1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altLang="he-IL" sz="3600" dirty="0" smtClean="0">
                    <a:solidFill>
                      <a:srgbClr val="E8EEF1"/>
                    </a:solidFill>
                    <a:latin typeface="Montserrat Light" panose="020B0604020202020204" charset="0"/>
                  </a:rPr>
                  <a:t>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is</a:t>
                </a:r>
              </a:p>
              <a:p>
                <a:pPr marL="0" lvl="1" indent="-609600">
                  <a:lnSpc>
                    <a:spcPts val="6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}, </m:t>
                    </m:r>
                    <m:sSub>
                      <m:sSub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 indent="0">
                  <a:lnSpc>
                    <a:spcPts val="6500"/>
                  </a:lnSpc>
                  <a:buNone/>
                </a:pPr>
                <a:r>
                  <a:rPr lang="en-US" altLang="he-IL" sz="3600" dirty="0" smtClean="0">
                    <a:solidFill>
                      <a:srgbClr val="E8EEF1"/>
                    </a:solidFill>
                    <a:latin typeface="Montserrat Light" panose="020B0604020202020204" charset="0"/>
                  </a:rPr>
                  <a:t>Examples</a:t>
                </a:r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 indent="-609600">
                  <a:lnSpc>
                    <a:spcPts val="6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 indent="-609600">
                  <a:lnSpc>
                    <a:spcPts val="6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 indent="-609600">
                  <a:lnSpc>
                    <a:spcPts val="6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 indent="-609600">
                  <a:lnSpc>
                    <a:spcPts val="65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  <m:sup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he-IL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  <m:sub>
                        <m:r>
                          <a:rPr lang="en-US" altLang="he-IL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altLang="he-IL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1009650" lvl="1" indent="-609600"/>
                <a:endParaRPr lang="en-US" altLang="he-IL" dirty="0" smtClean="0"/>
              </a:p>
              <a:p>
                <a:pPr marL="1009650" lvl="1" indent="-609600"/>
                <a:endParaRPr lang="en-US" altLang="he-IL" dirty="0" smtClean="0"/>
              </a:p>
              <a:p>
                <a:pPr marL="1009650" lvl="1" indent="-609600"/>
                <a:endParaRPr lang="en-US" altLang="he-IL" dirty="0" smtClean="0"/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0" y="2324100"/>
                <a:ext cx="10456340" cy="4114800"/>
              </a:xfrm>
              <a:prstGeom prst="rect">
                <a:avLst/>
              </a:prstGeom>
              <a:blipFill rotWithShape="0">
                <a:blip r:embed="rId4"/>
                <a:stretch>
                  <a:fillRect l="-1748" b="-5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27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Multiplicative Group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11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מלבן 1"/>
              <p:cNvSpPr/>
              <p:nvPr/>
            </p:nvSpPr>
            <p:spPr>
              <a:xfrm>
                <a:off x="4267200" y="1963479"/>
                <a:ext cx="9144000" cy="66582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ts val="65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Closure – </a:t>
                </a:r>
                <a14:m>
                  <m:oMath xmlns:m="http://schemas.openxmlformats.org/officeDocument/2006/math"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</a:endParaRP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</a:rPr>
                  <a:t>	- (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</a:rPr>
                  <a:t>a,n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)=1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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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x,yℤ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, 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ax+ny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=1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	- (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b,n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)=1 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 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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w,zℤ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, 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bw+nz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=1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	- (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ax+ny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)(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bw+nz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)=1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	- 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ab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xw+n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(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axz+bwy+nyz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) =1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sym typeface="Symbol" panose="05050102010706020507" pitchFamily="18" charset="2"/>
                  </a:rPr>
                  <a:t>	-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𝑎𝑏</m:t>
                        </m:r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𝑎𝑏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∙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𝑥𝑤</m:t>
                            </m:r>
                          </m:num>
                          <m:den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(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𝑎𝑏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,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)</m:t>
                            </m:r>
                          </m:den>
                        </m:f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∙(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𝑎𝑥𝑧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𝑏𝑤𝑦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𝑛𝑦𝑧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)</m:t>
                            </m:r>
                          </m:num>
                          <m:den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(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𝑎𝑏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,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  <m:r>
                              <a:rPr lang="en-US" sz="3600">
                                <a:solidFill>
                                  <a:srgbClr val="E8EEF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3600">
                        <a:solidFill>
                          <a:srgbClr val="E8EEF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</m:oMath>
                </a14:m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  <a:sym typeface="Symbol" panose="05050102010706020507" pitchFamily="18" charset="2"/>
                </a:endParaRP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	- 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(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ab,n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)=1  (ab mod 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n,n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)=1</a:t>
                </a:r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963479"/>
                <a:ext cx="9144000" cy="6658233"/>
              </a:xfrm>
              <a:prstGeom prst="rect">
                <a:avLst/>
              </a:prstGeom>
              <a:blipFill rotWithShape="0">
                <a:blip r:embed="rId4"/>
                <a:stretch>
                  <a:fillRect l="-1800" b="-100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5"/>
          <p:cNvCxnSpPr/>
          <p:nvPr/>
        </p:nvCxnSpPr>
        <p:spPr bwMode="auto">
          <a:xfrm flipH="1">
            <a:off x="11785104" y="5292595"/>
            <a:ext cx="1321296" cy="12987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2445752" y="4381191"/>
            <a:ext cx="2415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Light" panose="020B0604020202020204" charset="0"/>
              </a:rPr>
              <a:t>Integer!</a:t>
            </a:r>
          </a:p>
        </p:txBody>
      </p:sp>
      <p:grpSp>
        <p:nvGrpSpPr>
          <p:cNvPr id="13" name="Group 7"/>
          <p:cNvGrpSpPr/>
          <p:nvPr/>
        </p:nvGrpSpPr>
        <p:grpSpPr>
          <a:xfrm rot="-10800000">
            <a:off x="15392400" y="7581900"/>
            <a:ext cx="2886906" cy="851395"/>
            <a:chOff x="0" y="0"/>
            <a:chExt cx="1722525" cy="508000"/>
          </a:xfrm>
        </p:grpSpPr>
        <p:sp>
          <p:nvSpPr>
            <p:cNvPr id="14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418944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Multiplicative Group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לבן 2"/>
              <p:cNvSpPr/>
              <p:nvPr/>
            </p:nvSpPr>
            <p:spPr>
              <a:xfrm>
                <a:off x="4267200" y="2149174"/>
                <a:ext cx="7391400" cy="7256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Associativity – easy </a:t>
                </a:r>
              </a:p>
              <a:p>
                <a:pPr marL="342900" indent="-342900">
                  <a:lnSpc>
                    <a:spcPts val="65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Unit element – 1</a:t>
                </a:r>
              </a:p>
              <a:p>
                <a:pPr marL="342900" indent="-342900">
                  <a:lnSpc>
                    <a:spcPts val="6500"/>
                  </a:lnSpc>
                  <a:spcBef>
                    <a:spcPct val="20000"/>
                  </a:spcBef>
                  <a:buFont typeface="Arial" pitchFamily="34" charset="0"/>
                  <a:buChar char="•"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Reciprocal of a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</a:rPr>
                  <a:t>	- (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</a:rPr>
                  <a:t>a,n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)=1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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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x,y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ℤ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,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 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ax+ny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=1</a:t>
                </a:r>
              </a:p>
              <a:p>
                <a:pPr marL="571500" lvl="1" indent="-571500">
                  <a:lnSpc>
                    <a:spcPts val="65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	- 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a(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x/n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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n+</a:t>
                </a:r>
                <a:r>
                  <a:rPr lang="en-US" sz="3600" dirty="0" err="1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x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mod n)+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ny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=1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	- 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</a:t>
                </a:r>
                <a:r>
                  <a:rPr lang="en-US" sz="3600" dirty="0" err="1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kℤ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, a(x mod n)=1+kn</a:t>
                </a: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	- 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Wingdings" panose="05000000000000000000" pitchFamily="2" charset="2"/>
                  </a:rPr>
                  <a:t>a(x mod n)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1 mod 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n</a:t>
                </a:r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  <a:sym typeface="Symbol" panose="05050102010706020507" pitchFamily="18" charset="2"/>
                </a:endParaRPr>
              </a:p>
              <a:p>
                <a:pPr marL="0" lvl="1">
                  <a:lnSpc>
                    <a:spcPts val="6500"/>
                  </a:lnSpc>
                  <a:spcBef>
                    <a:spcPct val="20000"/>
                  </a:spcBef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	- x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mod 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∈</m:t>
                        </m:r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ℤ</m:t>
                        </m:r>
                      </m:e>
                      <m:sub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sub>
                      <m:sup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, a</a:t>
                </a:r>
                <a:r>
                  <a:rPr lang="en-US" sz="3600" baseline="300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-1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=x mod n </a:t>
                </a:r>
              </a:p>
            </p:txBody>
          </p:sp>
        </mc:Choice>
        <mc:Fallback>
          <p:sp>
            <p:nvSpPr>
              <p:cNvPr id="3" name="מלבן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149174"/>
                <a:ext cx="7391400" cy="7256858"/>
              </a:xfrm>
              <a:prstGeom prst="rect">
                <a:avLst/>
              </a:prstGeom>
              <a:blipFill rotWithShape="0">
                <a:blip r:embed="rId4"/>
                <a:stretch>
                  <a:fillRect l="-2226" t="-1345" r="-165" b="-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9" name="Group 7"/>
          <p:cNvGrpSpPr/>
          <p:nvPr/>
        </p:nvGrpSpPr>
        <p:grpSpPr>
          <a:xfrm rot="-10800000">
            <a:off x="15392400" y="7581900"/>
            <a:ext cx="2886906" cy="851395"/>
            <a:chOff x="0" y="0"/>
            <a:chExt cx="1722525" cy="508000"/>
          </a:xfrm>
        </p:grpSpPr>
        <p:sp>
          <p:nvSpPr>
            <p:cNvPr id="20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1" name="Group 7"/>
          <p:cNvGrpSpPr/>
          <p:nvPr/>
        </p:nvGrpSpPr>
        <p:grpSpPr>
          <a:xfrm rot="-10800000">
            <a:off x="15392400" y="6501905"/>
            <a:ext cx="2886906" cy="851395"/>
            <a:chOff x="0" y="0"/>
            <a:chExt cx="1722525" cy="508000"/>
          </a:xfrm>
        </p:grpSpPr>
        <p:sp>
          <p:nvSpPr>
            <p:cNvPr id="2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6105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Multiplicative Group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IV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17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9" name="Group 7"/>
          <p:cNvGrpSpPr/>
          <p:nvPr/>
        </p:nvGrpSpPr>
        <p:grpSpPr>
          <a:xfrm rot="-10800000">
            <a:off x="15392400" y="7581900"/>
            <a:ext cx="2886906" cy="851395"/>
            <a:chOff x="0" y="0"/>
            <a:chExt cx="1722525" cy="508000"/>
          </a:xfrm>
        </p:grpSpPr>
        <p:sp>
          <p:nvSpPr>
            <p:cNvPr id="20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1" name="Group 7"/>
          <p:cNvGrpSpPr/>
          <p:nvPr/>
        </p:nvGrpSpPr>
        <p:grpSpPr>
          <a:xfrm rot="-10800000">
            <a:off x="15392400" y="6501905"/>
            <a:ext cx="2886906" cy="851395"/>
            <a:chOff x="0" y="0"/>
            <a:chExt cx="1722525" cy="508000"/>
          </a:xfrm>
        </p:grpSpPr>
        <p:sp>
          <p:nvSpPr>
            <p:cNvPr id="2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" name="מלבן 1"/>
          <p:cNvSpPr/>
          <p:nvPr/>
        </p:nvSpPr>
        <p:spPr>
          <a:xfrm>
            <a:off x="4267200" y="1900547"/>
            <a:ext cx="10668000" cy="742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</a:rPr>
              <a:t>The number of elements is Euler’s Totient function 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(n)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If n is </a:t>
            </a: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prime</a:t>
            </a:r>
            <a:endParaRPr lang="en-US" altLang="he-IL" sz="3600" dirty="0">
              <a:solidFill>
                <a:srgbClr val="E8EEF1"/>
              </a:solidFill>
              <a:latin typeface="Montserrat Light" panose="020B0604020202020204" charset="0"/>
              <a:sym typeface="Symbol" panose="05050102010706020507" pitchFamily="18" charset="2"/>
            </a:endParaRP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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(n)=n-1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If n=PQ, and P, Q are prime then </a:t>
            </a:r>
          </a:p>
          <a:p>
            <a:pPr>
              <a:lnSpc>
                <a:spcPts val="6500"/>
              </a:lnSpc>
              <a:spcBef>
                <a:spcPct val="20000"/>
              </a:spcBef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</a:t>
            </a: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  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(n</a:t>
            </a: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)	=</a:t>
            </a: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PQ-P-Q+1</a:t>
            </a:r>
            <a:endParaRPr lang="en-US" altLang="he-IL" sz="3600" dirty="0">
              <a:solidFill>
                <a:srgbClr val="E8EEF1"/>
              </a:solidFill>
              <a:latin typeface="Montserrat Light" panose="020B0604020202020204" charset="0"/>
              <a:sym typeface="Symbol" panose="05050102010706020507" pitchFamily="18" charset="2"/>
            </a:endParaRPr>
          </a:p>
          <a:p>
            <a:pPr>
              <a:lnSpc>
                <a:spcPts val="6500"/>
              </a:lnSpc>
              <a:spcBef>
                <a:spcPct val="20000"/>
              </a:spcBef>
            </a:pP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		=(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P-1)(Q-1)</a:t>
            </a:r>
          </a:p>
          <a:p>
            <a:pPr>
              <a:lnSpc>
                <a:spcPts val="6500"/>
              </a:lnSpc>
              <a:spcBef>
                <a:spcPct val="20000"/>
              </a:spcBef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	</a:t>
            </a:r>
          </a:p>
        </p:txBody>
      </p:sp>
      <p:grpSp>
        <p:nvGrpSpPr>
          <p:cNvPr id="12" name="Group 7"/>
          <p:cNvGrpSpPr/>
          <p:nvPr/>
        </p:nvGrpSpPr>
        <p:grpSpPr>
          <a:xfrm rot="-10800000">
            <a:off x="15392400" y="5448300"/>
            <a:ext cx="2886906" cy="851395"/>
            <a:chOff x="0" y="0"/>
            <a:chExt cx="1722525" cy="508000"/>
          </a:xfrm>
        </p:grpSpPr>
        <p:sp>
          <p:nvSpPr>
            <p:cNvPr id="13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97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Order of Elements I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11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לבן 1"/>
              <p:cNvSpPr/>
              <p:nvPr/>
            </p:nvSpPr>
            <p:spPr>
              <a:xfrm>
                <a:off x="4429241" y="1943100"/>
                <a:ext cx="12877800" cy="8134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ts val="65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Let a</a:t>
                </a:r>
                <a:r>
                  <a:rPr lang="en-US" sz="3600" baseline="300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 denote a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,…,a n times</a:t>
                </a:r>
              </a:p>
              <a:p>
                <a:pPr marL="342900" indent="-342900">
                  <a:spcBef>
                    <a:spcPct val="20000"/>
                  </a:spcBef>
                  <a:buFont typeface="Arial" pitchFamily="34" charset="0"/>
                  <a:buChar char="•"/>
                  <a:defRPr/>
                </a:pP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We say that a is of order n if a</a:t>
                </a:r>
                <a:r>
                  <a:rPr lang="en-US" sz="3600" baseline="300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n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=e, and for any 0&lt;m&lt;n, </a:t>
                </a:r>
                <a:r>
                  <a:rPr lang="en-US" sz="4400" dirty="0" err="1">
                    <a:solidFill>
                      <a:srgbClr val="E8EEF1"/>
                    </a:solidFill>
                    <a:sym typeface="Symbol" pitchFamily="18" charset="2"/>
                  </a:rPr>
                  <a:t>a</a:t>
                </a:r>
                <a:r>
                  <a:rPr lang="en-US" sz="4400" baseline="30000" dirty="0" err="1">
                    <a:solidFill>
                      <a:srgbClr val="E8EEF1"/>
                    </a:solidFill>
                    <a:sym typeface="Symbol" pitchFamily="18" charset="2"/>
                  </a:rPr>
                  <a:t>m</a:t>
                </a:r>
                <a:r>
                  <a:rPr lang="en-US" sz="4400" dirty="0" err="1">
                    <a:solidFill>
                      <a:srgbClr val="E8EEF1"/>
                    </a:solidFill>
                    <a:sym typeface="Symbol" pitchFamily="18" charset="2"/>
                  </a:rPr>
                  <a:t>e</a:t>
                </a:r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Example</a:t>
                </a:r>
              </a:p>
              <a:p>
                <a:pPr>
                  <a:spcBef>
                    <a:spcPct val="20000"/>
                  </a:spcBef>
                  <a:defRPr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	- In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any group O(e)=1 </a:t>
                </a:r>
              </a:p>
              <a:p>
                <a:pPr marL="0" lvl="1">
                  <a:spcBef>
                    <a:spcPct val="20000"/>
                  </a:spcBef>
                  <a:defRPr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	- In 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ℤ</a:t>
                </a:r>
                <a:r>
                  <a:rPr lang="en-US" sz="4400" baseline="-25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7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,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 </a:t>
                </a:r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O(3)=7 </a:t>
                </a:r>
              </a:p>
              <a:p>
                <a:pPr marL="1714500" lvl="3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m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=3m mod </a:t>
                </a:r>
                <a:r>
                  <a:rPr lang="en-US" sz="4400" dirty="0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7	</a:t>
                </a:r>
                <a:endParaRPr lang="en-US" sz="4400" dirty="0">
                  <a:solidFill>
                    <a:srgbClr val="E8EEF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Symbol" pitchFamily="18" charset="2"/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1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=3,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2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=6,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3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=2,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4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=5,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5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=1,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6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=4, 3</a:t>
                </a:r>
                <a:r>
                  <a:rPr lang="en-US" sz="4400" baseline="300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7</a:t>
                </a:r>
                <a:r>
                  <a:rPr lang="en-US" sz="4400" dirty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itchFamily="18" charset="2"/>
                  </a:rPr>
                  <a:t>=0</a:t>
                </a:r>
              </a:p>
              <a:p>
                <a:pPr marL="0" lvl="1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	-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ℤ</m:t>
                        </m:r>
                      </m:e>
                      <m:sub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7</m:t>
                        </m:r>
                      </m:sub>
                      <m:sup>
                        <m:r>
                          <a:rPr lang="en-US" sz="360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, O(2)=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itchFamily="18" charset="2"/>
                  </a:rPr>
                  <a:t>3</a:t>
                </a:r>
              </a:p>
              <a:p>
                <a:pPr marL="1943100" lvl="4" indent="-5715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4400" dirty="0" smtClean="0">
                    <a:solidFill>
                      <a:srgbClr val="E8EEF1"/>
                    </a:solidFill>
                    <a:sym typeface="Symbol" pitchFamily="18" charset="2"/>
                  </a:rPr>
                  <a:t>2</a:t>
                </a:r>
                <a:r>
                  <a:rPr lang="en-US" sz="4400" baseline="30000" dirty="0" smtClean="0">
                    <a:solidFill>
                      <a:srgbClr val="E8EEF1"/>
                    </a:solidFill>
                    <a:sym typeface="Symbol" pitchFamily="18" charset="2"/>
                  </a:rPr>
                  <a:t>1</a:t>
                </a:r>
                <a:r>
                  <a:rPr lang="en-US" sz="4400" dirty="0" smtClean="0">
                    <a:solidFill>
                      <a:srgbClr val="E8EEF1"/>
                    </a:solidFill>
                    <a:sym typeface="Symbol" pitchFamily="18" charset="2"/>
                  </a:rPr>
                  <a:t>=2</a:t>
                </a:r>
                <a:r>
                  <a:rPr lang="en-US" sz="4400" dirty="0">
                    <a:solidFill>
                      <a:srgbClr val="E8EEF1"/>
                    </a:solidFill>
                    <a:sym typeface="Symbol" pitchFamily="18" charset="2"/>
                  </a:rPr>
                  <a:t>, 2</a:t>
                </a:r>
                <a:r>
                  <a:rPr lang="en-US" sz="4400" baseline="30000" dirty="0">
                    <a:solidFill>
                      <a:srgbClr val="E8EEF1"/>
                    </a:solidFill>
                    <a:sym typeface="Symbol" pitchFamily="18" charset="2"/>
                  </a:rPr>
                  <a:t>2</a:t>
                </a:r>
                <a:r>
                  <a:rPr lang="en-US" sz="4400" dirty="0">
                    <a:solidFill>
                      <a:srgbClr val="E8EEF1"/>
                    </a:solidFill>
                    <a:sym typeface="Symbol" pitchFamily="18" charset="2"/>
                  </a:rPr>
                  <a:t>=4, 2</a:t>
                </a:r>
                <a:r>
                  <a:rPr lang="en-US" sz="4400" baseline="30000" dirty="0">
                    <a:solidFill>
                      <a:srgbClr val="E8EEF1"/>
                    </a:solidFill>
                    <a:sym typeface="Symbol" pitchFamily="18" charset="2"/>
                  </a:rPr>
                  <a:t>3</a:t>
                </a:r>
                <a:r>
                  <a:rPr lang="en-US" sz="4400" dirty="0">
                    <a:solidFill>
                      <a:srgbClr val="E8EEF1"/>
                    </a:solidFill>
                    <a:sym typeface="Symbol" pitchFamily="18" charset="2"/>
                  </a:rPr>
                  <a:t>=1</a:t>
                </a:r>
              </a:p>
            </p:txBody>
          </p:sp>
        </mc:Choice>
        <mc:Fallback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41" y="1943100"/>
                <a:ext cx="12877800" cy="8134022"/>
              </a:xfrm>
              <a:prstGeom prst="rect">
                <a:avLst/>
              </a:prstGeom>
              <a:blipFill rotWithShape="0">
                <a:blip r:embed="rId4"/>
                <a:stretch>
                  <a:fillRect l="-1326" b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76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043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Order of Elements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4228214" y="2011787"/>
            <a:ext cx="10325986" cy="5558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Theorem: Let (G, ) be a finite group and g be an element of the group. Then the order of g ≤ |G| (in fact , </a:t>
            </a:r>
            <a:r>
              <a:rPr lang="en-US" sz="4400" dirty="0" err="1">
                <a:solidFill>
                  <a:srgbClr val="E8EEF1"/>
                </a:solidFill>
                <a:sym typeface="Symbol" pitchFamily="18" charset="2"/>
              </a:rPr>
              <a:t>g</a:t>
            </a:r>
            <a:r>
              <a:rPr lang="en-US" sz="4400" baseline="30000" dirty="0" err="1">
                <a:solidFill>
                  <a:srgbClr val="E8EEF1"/>
                </a:solidFill>
                <a:sym typeface="Symbol" pitchFamily="18" charset="2"/>
              </a:rPr>
              <a:t>|G</a:t>
            </a:r>
            <a:r>
              <a:rPr lang="en-US" sz="4400" baseline="30000" dirty="0">
                <a:solidFill>
                  <a:srgbClr val="E8EEF1"/>
                </a:solidFill>
                <a:sym typeface="Symbol" pitchFamily="18" charset="2"/>
              </a:rPr>
              <a:t>|</a:t>
            </a:r>
            <a:r>
              <a:rPr lang="en-US" sz="4400" dirty="0">
                <a:solidFill>
                  <a:srgbClr val="E8EEF1"/>
                </a:solidFill>
                <a:sym typeface="Symbol" pitchFamily="18" charset="2"/>
              </a:rPr>
              <a:t>=</a:t>
            </a:r>
            <a:r>
              <a:rPr lang="en-US" sz="4400" dirty="0" smtClean="0">
                <a:solidFill>
                  <a:srgbClr val="E8EEF1"/>
                </a:solidFill>
                <a:sym typeface="Symbol" pitchFamily="18" charset="2"/>
              </a:rPr>
              <a:t>e</a:t>
            </a:r>
            <a:r>
              <a:rPr 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, </a:t>
            </a: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see Lagrange theorem).</a:t>
            </a:r>
          </a:p>
          <a:p>
            <a:pPr marL="571500" indent="-5715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Corollary: in the multiplicative group of </a:t>
            </a:r>
            <a:r>
              <a:rPr lang="en-US" sz="4400" dirty="0">
                <a:solidFill>
                  <a:srgbClr val="E8EEF1"/>
                </a:solidFill>
                <a:sym typeface="Symbol" pitchFamily="18" charset="2"/>
              </a:rPr>
              <a:t>Z</a:t>
            </a:r>
            <a:r>
              <a:rPr lang="en-US" sz="4400" baseline="-25000" dirty="0">
                <a:solidFill>
                  <a:srgbClr val="E8EEF1"/>
                </a:solidFill>
                <a:sym typeface="Symbol" pitchFamily="18" charset="2"/>
              </a:rPr>
              <a:t>n</a:t>
            </a:r>
            <a:r>
              <a:rPr 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 </a:t>
            </a: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itchFamily="18" charset="2"/>
              </a:rPr>
              <a:t>any element is of order at most (n)</a:t>
            </a:r>
          </a:p>
        </p:txBody>
      </p:sp>
      <p:grpSp>
        <p:nvGrpSpPr>
          <p:cNvPr id="13" name="Group 7"/>
          <p:cNvGrpSpPr/>
          <p:nvPr/>
        </p:nvGrpSpPr>
        <p:grpSpPr>
          <a:xfrm rot="-10800000">
            <a:off x="15401094" y="8648701"/>
            <a:ext cx="2886906" cy="851395"/>
            <a:chOff x="0" y="0"/>
            <a:chExt cx="1722525" cy="508000"/>
          </a:xfrm>
        </p:grpSpPr>
        <p:sp>
          <p:nvSpPr>
            <p:cNvPr id="14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5" name="Group 7"/>
          <p:cNvGrpSpPr/>
          <p:nvPr/>
        </p:nvGrpSpPr>
        <p:grpSpPr>
          <a:xfrm rot="-10800000">
            <a:off x="15392400" y="7581900"/>
            <a:ext cx="2886906" cy="851395"/>
            <a:chOff x="0" y="0"/>
            <a:chExt cx="1722525" cy="508000"/>
          </a:xfrm>
        </p:grpSpPr>
        <p:sp>
          <p:nvSpPr>
            <p:cNvPr id="16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8995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8763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E8EEF1"/>
                </a:solidFill>
                <a:latin typeface="Montserrat Classic Bold"/>
              </a:rPr>
              <a:t>Proof</a:t>
            </a: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84419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228214" y="1901190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</a:rPr>
              <a:t>Consider</a:t>
            </a:r>
            <a:r>
              <a:rPr lang="en-US" sz="4400" dirty="0" smtClean="0">
                <a:solidFill>
                  <a:srgbClr val="E8EEF1"/>
                </a:solidFill>
              </a:rPr>
              <a:t> g</a:t>
            </a:r>
            <a:r>
              <a:rPr lang="en-US" sz="4400" baseline="30000" dirty="0" smtClean="0">
                <a:solidFill>
                  <a:srgbClr val="E8EEF1"/>
                </a:solidFill>
              </a:rPr>
              <a:t>0</a:t>
            </a:r>
            <a:r>
              <a:rPr lang="en-US" sz="4400" dirty="0" smtClean="0">
                <a:solidFill>
                  <a:srgbClr val="E8EEF1"/>
                </a:solidFill>
              </a:rPr>
              <a:t>,g</a:t>
            </a:r>
            <a:r>
              <a:rPr lang="en-US" sz="4400" baseline="30000" dirty="0" smtClean="0">
                <a:solidFill>
                  <a:srgbClr val="E8EEF1"/>
                </a:solidFill>
              </a:rPr>
              <a:t>1</a:t>
            </a:r>
            <a:r>
              <a:rPr lang="en-US" sz="4400" dirty="0" smtClean="0">
                <a:solidFill>
                  <a:srgbClr val="E8EEF1"/>
                </a:solidFill>
              </a:rPr>
              <a:t>,g</a:t>
            </a:r>
            <a:r>
              <a:rPr lang="en-US" sz="4400" baseline="30000" dirty="0" smtClean="0">
                <a:solidFill>
                  <a:srgbClr val="E8EEF1"/>
                </a:solidFill>
              </a:rPr>
              <a:t>2</a:t>
            </a:r>
            <a:r>
              <a:rPr lang="en-US" sz="4400" dirty="0" smtClean="0">
                <a:solidFill>
                  <a:srgbClr val="E8EEF1"/>
                </a:solidFill>
              </a:rPr>
              <a:t>,…</a:t>
            </a:r>
            <a:r>
              <a:rPr lang="en-US" sz="4400" dirty="0" err="1" smtClean="0">
                <a:solidFill>
                  <a:srgbClr val="E8EEF1"/>
                </a:solidFill>
              </a:rPr>
              <a:t>g</a:t>
            </a:r>
            <a:r>
              <a:rPr lang="en-US" sz="4400" baseline="30000" dirty="0" err="1" smtClean="0">
                <a:solidFill>
                  <a:srgbClr val="E8EEF1"/>
                </a:solidFill>
              </a:rPr>
              <a:t>|G</a:t>
            </a:r>
            <a:r>
              <a:rPr lang="en-US" sz="4400" baseline="30000" dirty="0" smtClean="0">
                <a:solidFill>
                  <a:srgbClr val="E8EEF1"/>
                </a:solidFill>
              </a:rPr>
              <a:t>|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E8EEF1"/>
                </a:solidFill>
                <a:latin typeface="Montserrat Light" panose="020B0604020202020204" charset="0"/>
              </a:rPr>
              <a:t>Closure + Pigeonhole principle </a:t>
            </a:r>
          </a:p>
          <a:p>
            <a:pPr lvl="1">
              <a:lnSpc>
                <a:spcPct val="150000"/>
              </a:lnSpc>
            </a:pPr>
            <a:r>
              <a:rPr 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-  </a:t>
            </a:r>
            <a:r>
              <a:rPr 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0j&lt;k|G|, </a:t>
            </a:r>
            <a:r>
              <a:rPr lang="en-US" sz="4400" dirty="0" err="1">
                <a:solidFill>
                  <a:srgbClr val="E8EEF1"/>
                </a:solidFill>
                <a:sym typeface="Symbol" panose="05050102010706020507" pitchFamily="18" charset="2"/>
              </a:rPr>
              <a:t>g</a:t>
            </a:r>
            <a:r>
              <a:rPr lang="en-US" sz="4400" baseline="30000" dirty="0" err="1">
                <a:solidFill>
                  <a:srgbClr val="E8EEF1"/>
                </a:solidFill>
                <a:sym typeface="Symbol" panose="05050102010706020507" pitchFamily="18" charset="2"/>
              </a:rPr>
              <a:t>j</a:t>
            </a:r>
            <a:r>
              <a:rPr 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=</a:t>
            </a:r>
            <a:r>
              <a:rPr lang="en-US" sz="4400" dirty="0" err="1">
                <a:solidFill>
                  <a:srgbClr val="E8EEF1"/>
                </a:solidFill>
                <a:sym typeface="Symbol" panose="05050102010706020507" pitchFamily="18" charset="2"/>
              </a:rPr>
              <a:t>g</a:t>
            </a:r>
            <a:r>
              <a:rPr lang="en-US" sz="4400" baseline="30000" dirty="0" err="1">
                <a:solidFill>
                  <a:srgbClr val="E8EEF1"/>
                </a:solidFill>
                <a:sym typeface="Symbol" panose="05050102010706020507" pitchFamily="18" charset="2"/>
              </a:rPr>
              <a:t>k</a:t>
            </a:r>
            <a:endParaRPr lang="en-US" sz="4400" baseline="30000" dirty="0">
              <a:solidFill>
                <a:srgbClr val="E8EEF1"/>
              </a:solidFill>
              <a:sym typeface="Symbol" panose="05050102010706020507" pitchFamily="18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Multiply by </a:t>
            </a:r>
            <a:r>
              <a:rPr lang="en-US" sz="4400" dirty="0">
                <a:solidFill>
                  <a:srgbClr val="E8EEF1"/>
                </a:solidFill>
                <a:sym typeface="Symbol" panose="05050102010706020507" pitchFamily="18" charset="2"/>
              </a:rPr>
              <a:t>g</a:t>
            </a:r>
            <a:r>
              <a:rPr lang="en-US" sz="4400" baseline="30000" dirty="0">
                <a:solidFill>
                  <a:srgbClr val="E8EEF1"/>
                </a:solidFill>
                <a:sym typeface="Symbol" panose="05050102010706020507" pitchFamily="18" charset="2"/>
              </a:rPr>
              <a:t>-1</a:t>
            </a:r>
            <a:r>
              <a:rPr lang="en-US" sz="4400" dirty="0">
                <a:solidFill>
                  <a:srgbClr val="E8EEF1"/>
                </a:solidFill>
                <a:sym typeface="Wingdings" panose="05000000000000000000" pitchFamily="2" charset="2"/>
              </a:rPr>
              <a:t> g</a:t>
            </a:r>
            <a:r>
              <a:rPr lang="en-US" sz="4400" baseline="30000" dirty="0">
                <a:solidFill>
                  <a:srgbClr val="E8EEF1"/>
                </a:solidFill>
                <a:sym typeface="Wingdings" panose="05000000000000000000" pitchFamily="2" charset="2"/>
              </a:rPr>
              <a:t>j-1</a:t>
            </a:r>
            <a:r>
              <a:rPr lang="en-US" sz="4400" dirty="0">
                <a:solidFill>
                  <a:srgbClr val="E8EEF1"/>
                </a:solidFill>
                <a:sym typeface="Wingdings" panose="05000000000000000000" pitchFamily="2" charset="2"/>
              </a:rPr>
              <a:t>=g</a:t>
            </a:r>
            <a:r>
              <a:rPr lang="en-US" sz="4400" baseline="30000" dirty="0">
                <a:solidFill>
                  <a:srgbClr val="E8EEF1"/>
                </a:solidFill>
                <a:sym typeface="Wingdings" panose="05000000000000000000" pitchFamily="2" charset="2"/>
              </a:rPr>
              <a:t>k-1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Repeat</a:t>
            </a:r>
            <a:r>
              <a:rPr lang="en-US" sz="4400" dirty="0">
                <a:solidFill>
                  <a:srgbClr val="E8EEF1"/>
                </a:solidFill>
                <a:sym typeface="Wingdings" panose="05000000000000000000" pitchFamily="2" charset="2"/>
              </a:rPr>
              <a:t>  e=g</a:t>
            </a:r>
            <a:r>
              <a:rPr lang="en-US" sz="4400" baseline="30000" dirty="0">
                <a:solidFill>
                  <a:srgbClr val="E8EEF1"/>
                </a:solidFill>
                <a:sym typeface="Wingdings" panose="05000000000000000000" pitchFamily="2" charset="2"/>
              </a:rPr>
              <a:t>0</a:t>
            </a:r>
            <a:r>
              <a:rPr lang="en-US" sz="4400" dirty="0">
                <a:solidFill>
                  <a:srgbClr val="E8EEF1"/>
                </a:solidFill>
                <a:sym typeface="Wingdings" panose="05000000000000000000" pitchFamily="2" charset="2"/>
              </a:rPr>
              <a:t>=</a:t>
            </a:r>
            <a:r>
              <a:rPr lang="en-US" sz="4400" dirty="0" err="1">
                <a:solidFill>
                  <a:srgbClr val="E8EEF1"/>
                </a:solidFill>
                <a:sym typeface="Wingdings" panose="05000000000000000000" pitchFamily="2" charset="2"/>
              </a:rPr>
              <a:t>g</a:t>
            </a:r>
            <a:r>
              <a:rPr lang="en-US" sz="4400" baseline="30000" dirty="0" err="1">
                <a:solidFill>
                  <a:srgbClr val="E8EEF1"/>
                </a:solidFill>
                <a:sym typeface="Wingdings" panose="05000000000000000000" pitchFamily="2" charset="2"/>
              </a:rPr>
              <a:t>k</a:t>
            </a:r>
            <a:r>
              <a:rPr lang="en-US" sz="4400" baseline="30000" dirty="0">
                <a:solidFill>
                  <a:srgbClr val="E8EEF1"/>
                </a:solidFill>
                <a:sym typeface="Wingdings" panose="05000000000000000000" pitchFamily="2" charset="2"/>
              </a:rPr>
              <a:t>-j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0&lt;k-j</a:t>
            </a: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|G|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Wingdings" panose="05000000000000000000" pitchFamily="2" charset="2"/>
              </a:rPr>
              <a:t>0&lt;O(g)</a:t>
            </a:r>
            <a:r>
              <a:rPr lang="en-US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k-j</a:t>
            </a:r>
            <a:endParaRPr lang="en-US" sz="3600" dirty="0">
              <a:solidFill>
                <a:srgbClr val="E8EEF1"/>
              </a:solidFill>
              <a:latin typeface="Montserrat Light" panose="020B0604020202020204" charset="0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4382002" y="-173160"/>
            <a:ext cx="2458198" cy="10938119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0" y="8572500"/>
            <a:ext cx="2886906" cy="851395"/>
            <a:chOff x="0" y="0"/>
            <a:chExt cx="1722525" cy="508000"/>
          </a:xfrm>
        </p:grpSpPr>
        <p:sp>
          <p:nvSpPr>
            <p:cNvPr id="1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11" name="AutoShape 4"/>
          <p:cNvSpPr/>
          <p:nvPr/>
        </p:nvSpPr>
        <p:spPr>
          <a:xfrm rot="5400000">
            <a:off x="12049487" y="3972288"/>
            <a:ext cx="10286998" cy="2342427"/>
          </a:xfrm>
          <a:prstGeom prst="rect">
            <a:avLst/>
          </a:prstGeom>
          <a:solidFill>
            <a:srgbClr val="43B0F1"/>
          </a:solidFill>
        </p:spPr>
      </p:sp>
    </p:spTree>
    <p:extLst>
      <p:ext uri="{BB962C8B-B14F-4D97-AF65-F5344CB8AC3E}">
        <p14:creationId xmlns:p14="http://schemas.microsoft.com/office/powerpoint/2010/main" val="31233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8763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E8EEF1"/>
                </a:solidFill>
                <a:latin typeface="Montserrat Classic Bold"/>
              </a:rPr>
              <a:t>Sub-Groups I</a:t>
            </a: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84419"/>
            <a:ext cx="2458198" cy="109381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מלבן 1"/>
              <p:cNvSpPr/>
              <p:nvPr/>
            </p:nvSpPr>
            <p:spPr>
              <a:xfrm>
                <a:off x="4038600" y="1824592"/>
                <a:ext cx="9753600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he-IL" sz="3600" dirty="0" smtClean="0">
                    <a:solidFill>
                      <a:srgbClr val="E8EEF1"/>
                    </a:solidFill>
                    <a:latin typeface="Montserrat Light" panose="020B0604020202020204" charset="0"/>
                  </a:rPr>
                  <a:t>Let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(G,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be a group.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(H,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is a sub-group of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(G,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if it is a group, and HG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Claim: If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(G,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is a finite group and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(H,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is  closed, where HG, then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(H,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 is a sub-group of 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</a:rPr>
                  <a:t>(G,</a:t>
                </a: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).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altLang="he-IL" sz="3600" dirty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Examples</a:t>
                </a:r>
              </a:p>
              <a:p>
                <a:pPr marL="1028700" lvl="1" indent="-571500">
                  <a:lnSpc>
                    <a:spcPct val="150000"/>
                  </a:lnSpc>
                  <a:buFontTx/>
                  <a:buChar char="-"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Sub groups of </a:t>
                </a:r>
                <a:r>
                  <a:rPr lang="en-US" sz="3600" dirty="0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ℤ</a:t>
                </a:r>
                <a:r>
                  <a:rPr lang="en-US" sz="3600" baseline="-25000" dirty="0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5</a:t>
                </a:r>
              </a:p>
              <a:p>
                <a:pPr marL="1485900" lvl="2" indent="-571500">
                  <a:lnSpc>
                    <a:spcPct val="150000"/>
                  </a:lnSpc>
                  <a:buFontTx/>
                  <a:buChar char="-"/>
                </a:pPr>
                <a:r>
                  <a:rPr lang="en-US" sz="3600" dirty="0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{0},{0,1,2,3,4}</a:t>
                </a:r>
              </a:p>
              <a:p>
                <a:pPr marL="1028700" lvl="1" indent="-571500">
                  <a:lnSpc>
                    <a:spcPct val="150000"/>
                  </a:lnSpc>
                  <a:buFontTx/>
                  <a:buChar char="-"/>
                </a:pPr>
                <a:r>
                  <a:rPr lang="en-US" sz="3600" dirty="0" smtClean="0">
                    <a:solidFill>
                      <a:srgbClr val="E8EEF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Symbol" panose="05050102010706020507" pitchFamily="18" charset="2"/>
                  </a:rPr>
                  <a:t>Sub groups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mtClean="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en-US" sz="3600" i="1" smtClean="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ℤ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5</m:t>
                        </m:r>
                      </m:sub>
                      <m:sup>
                        <m:r>
                          <a:rPr lang="en-US" sz="3600" b="0" i="1" smtClean="0">
                            <a:solidFill>
                              <a:srgbClr val="E8EEF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bSup>
                  </m:oMath>
                </a14:m>
                <a:endParaRPr lang="en-US" sz="3600" dirty="0" smtClean="0">
                  <a:solidFill>
                    <a:srgbClr val="E8EEF1"/>
                  </a:solidFill>
                  <a:latin typeface="Montserrat Light" panose="020B0604020202020204" charset="0"/>
                  <a:sym typeface="Symbol" panose="05050102010706020507" pitchFamily="18" charset="2"/>
                </a:endParaRPr>
              </a:p>
              <a:p>
                <a:pPr marL="1485900" lvl="2" indent="-571500">
                  <a:lnSpc>
                    <a:spcPct val="150000"/>
                  </a:lnSpc>
                  <a:buFontTx/>
                  <a:buChar char="-"/>
                </a:pPr>
                <a:r>
                  <a:rPr lang="en-US" sz="3600" dirty="0" smtClean="0">
                    <a:solidFill>
                      <a:srgbClr val="E8EEF1"/>
                    </a:solidFill>
                    <a:latin typeface="Montserrat Light" panose="020B0604020202020204" charset="0"/>
                    <a:sym typeface="Symbol" panose="05050102010706020507" pitchFamily="18" charset="2"/>
                  </a:rPr>
                  <a:t>{1}, {1,4}, {1,2,3,4}</a:t>
                </a:r>
                <a:endParaRPr lang="en-US" sz="3600" dirty="0">
                  <a:solidFill>
                    <a:srgbClr val="E8EEF1"/>
                  </a:solidFill>
                  <a:latin typeface="Montserrat Light" panose="020B060402020202020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" name="מלבן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824592"/>
                <a:ext cx="9753600" cy="6740307"/>
              </a:xfrm>
              <a:prstGeom prst="rect">
                <a:avLst/>
              </a:prstGeom>
              <a:blipFill rotWithShape="0">
                <a:blip r:embed="rId4"/>
                <a:stretch>
                  <a:fillRect l="-1750" t="-1447" r="-1125" b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4382002" y="-173160"/>
            <a:ext cx="2458198" cy="10938119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0" y="8572500"/>
            <a:ext cx="2886906" cy="851395"/>
            <a:chOff x="0" y="0"/>
            <a:chExt cx="1722525" cy="508000"/>
          </a:xfrm>
        </p:grpSpPr>
        <p:sp>
          <p:nvSpPr>
            <p:cNvPr id="1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11" name="AutoShape 4"/>
          <p:cNvSpPr/>
          <p:nvPr/>
        </p:nvSpPr>
        <p:spPr>
          <a:xfrm rot="5400000">
            <a:off x="12049487" y="3972288"/>
            <a:ext cx="10286998" cy="2342427"/>
          </a:xfrm>
          <a:prstGeom prst="rect">
            <a:avLst/>
          </a:prstGeom>
          <a:solidFill>
            <a:srgbClr val="43B0F1"/>
          </a:solidFill>
        </p:spPr>
      </p:sp>
    </p:spTree>
    <p:extLst>
      <p:ext uri="{BB962C8B-B14F-4D97-AF65-F5344CB8AC3E}">
        <p14:creationId xmlns:p14="http://schemas.microsoft.com/office/powerpoint/2010/main" val="85606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1475791" y="-254504"/>
            <a:ext cx="2458198" cy="109381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5800" y="4436058"/>
            <a:ext cx="8662584" cy="55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266" dirty="0">
                <a:solidFill>
                  <a:srgbClr val="43B0F1"/>
                </a:solidFill>
                <a:latin typeface="Montserrat Classic Bold"/>
              </a:rPr>
              <a:t>Link to lessons – Moodle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5131117"/>
            <a:ext cx="1174987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ct val="2000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Student questions </a:t>
            </a:r>
            <a:r>
              <a:rPr lang="en-US" sz="3600" spc="30" dirty="0">
                <a:solidFill>
                  <a:srgbClr val="43B0F1"/>
                </a:solidFill>
                <a:latin typeface="Montserrat Light"/>
              </a:rPr>
              <a:t>&gt;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 via Zoom chat</a:t>
            </a:r>
          </a:p>
          <a:p>
            <a:pPr marL="647700" lvl="1" indent="-323850" algn="l">
              <a:lnSpc>
                <a:spcPct val="2000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Answer my questions </a:t>
            </a:r>
            <a:r>
              <a:rPr lang="en-US" sz="3600" spc="30" dirty="0">
                <a:solidFill>
                  <a:srgbClr val="43B0F1"/>
                </a:solidFill>
                <a:latin typeface="Montserrat Light"/>
              </a:rPr>
              <a:t>&gt;</a:t>
            </a: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 by Zoom “raise hand” feature</a:t>
            </a:r>
          </a:p>
          <a:p>
            <a:pPr marL="647700" lvl="1" indent="-323850" algn="l">
              <a:lnSpc>
                <a:spcPct val="200000"/>
              </a:lnSpc>
              <a:buFont typeface="Arial"/>
              <a:buChar char="•"/>
            </a:pPr>
            <a:r>
              <a:rPr lang="en-US" sz="3600" spc="30" dirty="0">
                <a:solidFill>
                  <a:srgbClr val="E8EEF1"/>
                </a:solidFill>
                <a:latin typeface="Montserrat Light"/>
              </a:rPr>
              <a:t>Cameras on during lesson</a:t>
            </a: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1" y="647700"/>
            <a:ext cx="4315335" cy="3020734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4"/>
          <a:srcRect l="10412" r="56233"/>
          <a:stretch/>
        </p:blipFill>
        <p:spPr>
          <a:xfrm>
            <a:off x="12188089" y="0"/>
            <a:ext cx="6099911" cy="10287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2130875" y="-13291"/>
            <a:ext cx="738039" cy="10300291"/>
          </a:xfrm>
          <a:prstGeom prst="rect">
            <a:avLst/>
          </a:prstGeom>
          <a:solidFill>
            <a:srgbClr val="43B0F1"/>
          </a:solidFill>
        </p:spPr>
      </p:sp>
      <p:sp>
        <p:nvSpPr>
          <p:cNvPr id="14" name="מלבן 13"/>
          <p:cNvSpPr/>
          <p:nvPr/>
        </p:nvSpPr>
        <p:spPr>
          <a:xfrm>
            <a:off x="12868914" y="-13291"/>
            <a:ext cx="5419086" cy="10287000"/>
          </a:xfrm>
          <a:prstGeom prst="rect">
            <a:avLst/>
          </a:prstGeom>
          <a:solidFill>
            <a:srgbClr val="1E3D5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 rot="10800000">
            <a:off x="15401094" y="8808262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876300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E8EEF1"/>
                </a:solidFill>
                <a:latin typeface="Montserrat Classic Bold"/>
              </a:rPr>
              <a:t>Sub-Groups II</a:t>
            </a:r>
            <a:endParaRPr lang="en-US" sz="6600" spc="59" dirty="0">
              <a:solidFill>
                <a:srgbClr val="E8EE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84419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038600" y="1824592"/>
            <a:ext cx="9753600" cy="3021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he-IL" sz="3600" dirty="0" smtClean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Lagrange 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theorem: if G is finite and 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</a:rPr>
              <a:t>(H,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) is a sub-group of 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</a:rPr>
              <a:t>(G,</a:t>
            </a: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) then |H| divides |G|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he-IL" sz="3600" dirty="0">
                <a:solidFill>
                  <a:srgbClr val="E8EEF1"/>
                </a:solidFill>
                <a:latin typeface="Montserrat Light" panose="020B0604020202020204" charset="0"/>
                <a:sym typeface="Symbol" panose="05050102010706020507" pitchFamily="18" charset="2"/>
              </a:rPr>
              <a:t>Examples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endParaRPr lang="en-US" sz="3600" dirty="0">
              <a:solidFill>
                <a:srgbClr val="E8EEF1"/>
              </a:solidFill>
              <a:latin typeface="Montserrat Light" panose="020B0604020202020204" charset="0"/>
              <a:sym typeface="Symbol" panose="05050102010706020507" pitchFamily="18" charset="2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4382002" y="-173160"/>
            <a:ext cx="2458198" cy="10938119"/>
          </a:xfrm>
          <a:prstGeom prst="rect">
            <a:avLst/>
          </a:prstGeom>
        </p:spPr>
      </p:pic>
      <p:grpSp>
        <p:nvGrpSpPr>
          <p:cNvPr id="12" name="Group 6"/>
          <p:cNvGrpSpPr/>
          <p:nvPr/>
        </p:nvGrpSpPr>
        <p:grpSpPr>
          <a:xfrm>
            <a:off x="0" y="8572500"/>
            <a:ext cx="2886906" cy="851395"/>
            <a:chOff x="0" y="0"/>
            <a:chExt cx="1722525" cy="508000"/>
          </a:xfrm>
        </p:grpSpPr>
        <p:sp>
          <p:nvSpPr>
            <p:cNvPr id="1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11" name="AutoShape 4"/>
          <p:cNvSpPr/>
          <p:nvPr/>
        </p:nvSpPr>
        <p:spPr>
          <a:xfrm rot="5400000">
            <a:off x="12049487" y="3972288"/>
            <a:ext cx="10286998" cy="2342427"/>
          </a:xfrm>
          <a:prstGeom prst="rect">
            <a:avLst/>
          </a:prstGeom>
          <a:solidFill>
            <a:srgbClr val="43B0F1"/>
          </a:solidFill>
        </p:spPr>
      </p:sp>
    </p:spTree>
    <p:extLst>
      <p:ext uri="{BB962C8B-B14F-4D97-AF65-F5344CB8AC3E}">
        <p14:creationId xmlns:p14="http://schemas.microsoft.com/office/powerpoint/2010/main" val="364354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83980" y="3336222"/>
            <a:ext cx="12520039" cy="3607412"/>
            <a:chOff x="0" y="-9525"/>
            <a:chExt cx="16693386" cy="4809883"/>
          </a:xfrm>
        </p:grpSpPr>
        <p:sp>
          <p:nvSpPr>
            <p:cNvPr id="4" name="TextBox 4"/>
            <p:cNvSpPr txBox="1"/>
            <p:nvPr/>
          </p:nvSpPr>
          <p:spPr>
            <a:xfrm>
              <a:off x="759259" y="-9525"/>
              <a:ext cx="15174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266" dirty="0" smtClean="0">
                  <a:solidFill>
                    <a:srgbClr val="43B0F1"/>
                  </a:solidFill>
                  <a:latin typeface="Montserrat Classic Bold"/>
                </a:rPr>
                <a:t>To Be</a:t>
              </a:r>
              <a:endParaRPr lang="en-US" sz="3600" spc="266" dirty="0">
                <a:solidFill>
                  <a:srgbClr val="43B0F1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777"/>
              <a:ext cx="16693386" cy="1105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5"/>
                </a:lnSpc>
              </a:pPr>
              <a:r>
                <a:rPr lang="en-US" sz="5500" spc="159" dirty="0" smtClean="0">
                  <a:solidFill>
                    <a:srgbClr val="E8EEF1"/>
                  </a:solidFill>
                  <a:latin typeface="Montserrat Classic Bold"/>
                </a:rPr>
                <a:t>CONTINUED…</a:t>
              </a:r>
              <a:endParaRPr lang="en-US" sz="5500" spc="159" dirty="0">
                <a:solidFill>
                  <a:srgbClr val="E8EEF1"/>
                </a:solidFill>
                <a:latin typeface="Montserrat Classic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5404" y="4058424"/>
              <a:ext cx="15162578" cy="741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6"/>
                </a:lnSpc>
              </a:pPr>
              <a:endParaRPr lang="en-US" sz="3200" spc="352" dirty="0">
                <a:solidFill>
                  <a:srgbClr val="43B0F1"/>
                </a:solidFill>
                <a:latin typeface="Montserrat Classic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0941" y="790306"/>
            <a:ext cx="5966877" cy="3140367"/>
            <a:chOff x="0" y="0"/>
            <a:chExt cx="7955835" cy="4187156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7955835" cy="2790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Montserrat Classic Bold"/>
                </a:rPr>
                <a:t>Course Outline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47100"/>
              <a:ext cx="7460077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266">
                  <a:solidFill>
                    <a:srgbClr val="43B0F1"/>
                  </a:solidFill>
                  <a:latin typeface="Montserrat Classic Bold"/>
                </a:rPr>
                <a:t>2020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10945" y="1333500"/>
            <a:ext cx="10218488" cy="8090388"/>
            <a:chOff x="0" y="0"/>
            <a:chExt cx="13624650" cy="1078718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90525"/>
              <a:ext cx="13624650" cy="10480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MODERN ALGEBRA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NUMBER THEORY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ENCRYPTION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DATA INTEGRITY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AUTHENTICATION (IDENTIFICATION)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CRYPTOGRAPHIC PROTOCOLS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REAL WORLD SECURITY SYSTEMS</a:t>
              </a:r>
            </a:p>
            <a:p>
              <a:pPr>
                <a:lnSpc>
                  <a:spcPts val="7968"/>
                </a:lnSpc>
              </a:pPr>
              <a:r>
                <a:rPr lang="en-US" sz="3200" spc="352" dirty="0">
                  <a:solidFill>
                    <a:srgbClr val="E8EEF1"/>
                  </a:solidFill>
                  <a:latin typeface="Montserrat Classic"/>
                </a:rPr>
                <a:t>INTRODUCTION TO SOFTWARE SECURITY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220709"/>
              <a:ext cx="13624650" cy="56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6791325" y="-800100"/>
            <a:ext cx="79052" cy="12001500"/>
          </a:xfrm>
          <a:prstGeom prst="rect">
            <a:avLst/>
          </a:prstGeom>
          <a:solidFill>
            <a:srgbClr val="43B0F1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-1429498" y="-419729"/>
            <a:ext cx="2458198" cy="1093811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8648700"/>
            <a:ext cx="2886906" cy="851395"/>
            <a:chOff x="0" y="0"/>
            <a:chExt cx="1722525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848475" y="1475916"/>
            <a:ext cx="735930" cy="367965"/>
            <a:chOff x="0" y="0"/>
            <a:chExt cx="1016000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848475" y="2494452"/>
            <a:ext cx="735930" cy="367965"/>
            <a:chOff x="0" y="0"/>
            <a:chExt cx="1016000" cy="508000"/>
          </a:xfrm>
        </p:grpSpPr>
        <p:sp>
          <p:nvSpPr>
            <p:cNvPr id="15" name="Freeform 15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848475" y="3512988"/>
            <a:ext cx="735930" cy="367965"/>
            <a:chOff x="0" y="0"/>
            <a:chExt cx="1016000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848475" y="4531524"/>
            <a:ext cx="735930" cy="367965"/>
            <a:chOff x="0" y="0"/>
            <a:chExt cx="1016000" cy="508000"/>
          </a:xfrm>
        </p:grpSpPr>
        <p:sp>
          <p:nvSpPr>
            <p:cNvPr id="19" name="Freeform 19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848475" y="8605668"/>
            <a:ext cx="735930" cy="367965"/>
            <a:chOff x="0" y="0"/>
            <a:chExt cx="1016000" cy="508000"/>
          </a:xfrm>
        </p:grpSpPr>
        <p:sp>
          <p:nvSpPr>
            <p:cNvPr id="21" name="Freeform 21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19900" y="5550060"/>
            <a:ext cx="735930" cy="367965"/>
            <a:chOff x="0" y="0"/>
            <a:chExt cx="1016000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819900" y="6568596"/>
            <a:ext cx="735930" cy="367965"/>
            <a:chOff x="0" y="0"/>
            <a:chExt cx="1016000" cy="508000"/>
          </a:xfrm>
        </p:grpSpPr>
        <p:sp>
          <p:nvSpPr>
            <p:cNvPr id="25" name="Freeform 25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6819900" y="7587132"/>
            <a:ext cx="735930" cy="367965"/>
            <a:chOff x="0" y="0"/>
            <a:chExt cx="1016000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49530"/>
              <a:ext cx="1016000" cy="408940"/>
            </a:xfrm>
            <a:custGeom>
              <a:avLst/>
              <a:gdLst/>
              <a:ahLst/>
              <a:cxnLst/>
              <a:rect l="l" t="t" r="r" b="b"/>
              <a:pathLst>
                <a:path w="1016000" h="408940">
                  <a:moveTo>
                    <a:pt x="810260" y="0"/>
                  </a:moveTo>
                  <a:cubicBezTo>
                    <a:pt x="709930" y="0"/>
                    <a:pt x="627380" y="72390"/>
                    <a:pt x="608330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609600" y="242570"/>
                  </a:lnTo>
                  <a:cubicBezTo>
                    <a:pt x="627380" y="337820"/>
                    <a:pt x="711200" y="408940"/>
                    <a:pt x="811530" y="408940"/>
                  </a:cubicBezTo>
                  <a:cubicBezTo>
                    <a:pt x="924560" y="408940"/>
                    <a:pt x="1016000" y="317500"/>
                    <a:pt x="1016000" y="204470"/>
                  </a:cubicBezTo>
                  <a:cubicBezTo>
                    <a:pt x="1016000" y="91440"/>
                    <a:pt x="924560" y="0"/>
                    <a:pt x="810260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14" t="32426" r="50567"/>
          <a:stretch>
            <a:fillRect/>
          </a:stretch>
        </p:blipFill>
        <p:spPr>
          <a:xfrm>
            <a:off x="1219200" y="-325560"/>
            <a:ext cx="2458198" cy="1093811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886200" y="1638300"/>
            <a:ext cx="13639800" cy="6180609"/>
            <a:chOff x="-2867387" y="-269189"/>
            <a:chExt cx="16223095" cy="8240811"/>
          </a:xfrm>
        </p:grpSpPr>
        <p:sp>
          <p:nvSpPr>
            <p:cNvPr id="5" name="TextBox 5"/>
            <p:cNvSpPr txBox="1"/>
            <p:nvPr/>
          </p:nvSpPr>
          <p:spPr>
            <a:xfrm>
              <a:off x="-2540000" y="-269189"/>
              <a:ext cx="15623813" cy="128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16"/>
                </a:lnSpc>
              </a:pPr>
              <a:r>
                <a:rPr lang="en-US" sz="6600" spc="59" dirty="0">
                  <a:solidFill>
                    <a:srgbClr val="43B0F1"/>
                  </a:solidFill>
                  <a:latin typeface="Montserrat Classic Bold"/>
                </a:rPr>
                <a:t>Bibliography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867387" y="1559611"/>
              <a:ext cx="16223095" cy="64120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Introduction to Modern Cryptography / 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Katz, Lindell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Handbook of Applied Cryptography / 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Menezes, Van </a:t>
              </a:r>
              <a:r>
                <a:rPr lang="en-US" sz="3600" spc="30" dirty="0" err="1">
                  <a:solidFill>
                    <a:srgbClr val="43B0F1"/>
                  </a:solidFill>
                  <a:latin typeface="Montserrat Light"/>
                </a:rPr>
                <a:t>Oorschot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, Vanstone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Introduction to Algorithms / </a:t>
              </a:r>
              <a:r>
                <a:rPr lang="en-US" sz="3600" spc="30" dirty="0" err="1">
                  <a:solidFill>
                    <a:srgbClr val="43B0F1"/>
                  </a:solidFill>
                  <a:latin typeface="Montserrat Light"/>
                </a:rPr>
                <a:t>Cormen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, </a:t>
              </a:r>
              <a:r>
                <a:rPr lang="en-US" sz="3600" spc="30" dirty="0" err="1">
                  <a:solidFill>
                    <a:srgbClr val="43B0F1"/>
                  </a:solidFill>
                  <a:latin typeface="Montserrat Light"/>
                </a:rPr>
                <a:t>Leiserson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, </a:t>
              </a:r>
              <a:r>
                <a:rPr lang="en-US" sz="3600" spc="30" dirty="0" err="1">
                  <a:solidFill>
                    <a:srgbClr val="43B0F1"/>
                  </a:solidFill>
                  <a:latin typeface="Montserrat Light"/>
                </a:rPr>
                <a:t>Rivest</a:t>
              </a:r>
              <a:endParaRPr lang="en-US" sz="3600" spc="30" dirty="0">
                <a:solidFill>
                  <a:srgbClr val="43B0F1"/>
                </a:solidFill>
                <a:latin typeface="Montserrat Light"/>
              </a:endParaRP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600" spc="30" dirty="0">
                  <a:solidFill>
                    <a:srgbClr val="E8EEF1"/>
                  </a:solidFill>
                  <a:latin typeface="Montserrat Light"/>
                </a:rPr>
                <a:t>Cryptography Theory and Practice / </a:t>
              </a:r>
              <a:r>
                <a:rPr lang="en-US" sz="3600" spc="30" dirty="0">
                  <a:solidFill>
                    <a:srgbClr val="43B0F1"/>
                  </a:solidFill>
                  <a:latin typeface="Montserrat Light"/>
                </a:rPr>
                <a:t>D. Stinson</a:t>
              </a:r>
              <a:endParaRPr lang="en-US" sz="3200" spc="30" dirty="0">
                <a:solidFill>
                  <a:srgbClr val="43B0F1"/>
                </a:solidFill>
                <a:latin typeface="Montserrat Ligh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5392400" y="603003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7"/>
          <p:cNvGrpSpPr/>
          <p:nvPr/>
        </p:nvGrpSpPr>
        <p:grpSpPr>
          <a:xfrm>
            <a:off x="0" y="8877300"/>
            <a:ext cx="2886906" cy="851395"/>
            <a:chOff x="0" y="0"/>
            <a:chExt cx="1722525" cy="508000"/>
          </a:xfrm>
        </p:grpSpPr>
        <p:sp>
          <p:nvSpPr>
            <p:cNvPr id="10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8033" y="6387181"/>
            <a:ext cx="11371933" cy="55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</a:pPr>
            <a:endParaRPr lang="en-US" sz="3200" spc="352" dirty="0">
              <a:solidFill>
                <a:srgbClr val="43B0F1"/>
              </a:solidFill>
              <a:latin typeface="Montserrat Classic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2438400" y="4076700"/>
            <a:ext cx="12118194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9600" spc="59" dirty="0">
                <a:solidFill>
                  <a:srgbClr val="E8EEF1"/>
                </a:solidFill>
                <a:latin typeface="Montserrat Classic Bold"/>
              </a:rPr>
              <a:t>Groups</a:t>
            </a:r>
          </a:p>
        </p:txBody>
      </p:sp>
      <p:sp>
        <p:nvSpPr>
          <p:cNvPr id="13" name="Freeform 7"/>
          <p:cNvSpPr/>
          <p:nvPr/>
        </p:nvSpPr>
        <p:spPr>
          <a:xfrm>
            <a:off x="7391399" y="5448300"/>
            <a:ext cx="1752566" cy="367964"/>
          </a:xfrm>
          <a:custGeom>
            <a:avLst/>
            <a:gdLst/>
            <a:ahLst/>
            <a:cxnLst/>
            <a:rect l="l" t="t" r="r" b="b"/>
            <a:pathLst>
              <a:path w="1947727" h="408940">
                <a:moveTo>
                  <a:pt x="1741987" y="0"/>
                </a:moveTo>
                <a:cubicBezTo>
                  <a:pt x="1641657" y="0"/>
                  <a:pt x="1559107" y="72390"/>
                  <a:pt x="1540057" y="166370"/>
                </a:cubicBezTo>
                <a:lnTo>
                  <a:pt x="406400" y="166370"/>
                </a:lnTo>
                <a:cubicBezTo>
                  <a:pt x="388620" y="71120"/>
                  <a:pt x="304800" y="0"/>
                  <a:pt x="204470" y="0"/>
                </a:cubicBezTo>
                <a:cubicBezTo>
                  <a:pt x="91440" y="0"/>
                  <a:pt x="0" y="91440"/>
                  <a:pt x="0" y="204470"/>
                </a:cubicBezTo>
                <a:cubicBezTo>
                  <a:pt x="0" y="317500"/>
                  <a:pt x="91440" y="408940"/>
                  <a:pt x="204470" y="408940"/>
                </a:cubicBezTo>
                <a:cubicBezTo>
                  <a:pt x="304800" y="408940"/>
                  <a:pt x="388620" y="337820"/>
                  <a:pt x="406400" y="242570"/>
                </a:cubicBezTo>
                <a:lnTo>
                  <a:pt x="1541327" y="242570"/>
                </a:lnTo>
                <a:cubicBezTo>
                  <a:pt x="1559107" y="337820"/>
                  <a:pt x="1642927" y="408940"/>
                  <a:pt x="1743257" y="408940"/>
                </a:cubicBezTo>
                <a:cubicBezTo>
                  <a:pt x="1856287" y="408940"/>
                  <a:pt x="1947727" y="317500"/>
                  <a:pt x="1947727" y="204470"/>
                </a:cubicBezTo>
                <a:cubicBezTo>
                  <a:pt x="1947727" y="91440"/>
                  <a:pt x="1855017" y="0"/>
                  <a:pt x="1741987" y="0"/>
                </a:cubicBezTo>
                <a:close/>
              </a:path>
            </a:pathLst>
          </a:custGeom>
          <a:solidFill>
            <a:srgbClr val="43B0F1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8400" y="495300"/>
            <a:ext cx="14033175" cy="5395693"/>
            <a:chOff x="-1438155" y="-406400"/>
            <a:chExt cx="18710901" cy="7194257"/>
          </a:xfrm>
        </p:grpSpPr>
        <p:sp>
          <p:nvSpPr>
            <p:cNvPr id="3" name="TextBox 3"/>
            <p:cNvSpPr txBox="1"/>
            <p:nvPr/>
          </p:nvSpPr>
          <p:spPr>
            <a:xfrm>
              <a:off x="-1438155" y="-406400"/>
              <a:ext cx="18323048" cy="128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16"/>
                </a:lnSpc>
              </a:pPr>
              <a:r>
                <a:rPr lang="en-US" sz="6600" spc="59" dirty="0">
                  <a:solidFill>
                    <a:srgbClr val="43B0F1"/>
                  </a:solidFill>
                  <a:latin typeface="Montserrat Classic Bold"/>
                </a:rPr>
                <a:t>Definition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0978"/>
              <a:ext cx="17272746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33496"/>
              <a:ext cx="17272746" cy="375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10800000">
            <a:off x="15401094" y="8572500"/>
            <a:ext cx="2886906" cy="851395"/>
            <a:chOff x="0" y="0"/>
            <a:chExt cx="172252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0" y="-308219"/>
            <a:ext cx="3352800" cy="1093811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376347" y="1485900"/>
            <a:ext cx="15911653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A set G and a binary operation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 </a:t>
            </a: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with </a:t>
            </a: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the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following properties:</a:t>
            </a:r>
          </a:p>
          <a:p>
            <a:pPr lvl="1"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Closure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-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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a,bG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abG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lvl="1"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Associativity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-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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a,b,cG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ab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)c=a(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bc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)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lvl="1"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Unit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element -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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eG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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ae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=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ea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=a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lvl="1"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Reciprocity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-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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a</a:t>
            </a:r>
            <a:r>
              <a:rPr lang="en-US" altLang="en-US" sz="3600" spc="30" baseline="3000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-1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G, a</a:t>
            </a: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a</a:t>
            </a:r>
            <a:r>
              <a:rPr lang="en-US" altLang="en-US" sz="3600" spc="30" baseline="3000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-1</a:t>
            </a: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= e</a:t>
            </a:r>
          </a:p>
          <a:p>
            <a:pPr>
              <a:lnSpc>
                <a:spcPct val="20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Commutative (or abelian) groups</a:t>
            </a:r>
            <a:endParaRPr lang="en-US" sz="3600" spc="30" dirty="0">
              <a:solidFill>
                <a:srgbClr val="E8EEF1"/>
              </a:solidFill>
              <a:latin typeface="Montserrat Light"/>
            </a:endParaRPr>
          </a:p>
          <a:p>
            <a:pPr lvl="1">
              <a:lnSpc>
                <a:spcPct val="20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 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a,bG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, 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ab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=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ba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0" indent="0">
              <a:lnSpc>
                <a:spcPct val="200000"/>
              </a:lnSpc>
              <a:buFont typeface="Arial" pitchFamily="34" charset="0"/>
              <a:buNone/>
            </a:pPr>
            <a:endParaRPr lang="en-US" alt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746088"/>
            <a:ext cx="13956977" cy="5373505"/>
            <a:chOff x="-1336555" y="-376816"/>
            <a:chExt cx="18609301" cy="7164673"/>
          </a:xfrm>
        </p:grpSpPr>
        <p:sp>
          <p:nvSpPr>
            <p:cNvPr id="3" name="TextBox 3"/>
            <p:cNvSpPr txBox="1"/>
            <p:nvPr/>
          </p:nvSpPr>
          <p:spPr>
            <a:xfrm>
              <a:off x="-1336555" y="-376816"/>
              <a:ext cx="18323046" cy="1283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316"/>
                </a:lnSpc>
              </a:pPr>
              <a:r>
                <a:rPr lang="en-US" sz="6600" spc="59" dirty="0">
                  <a:solidFill>
                    <a:srgbClr val="43B0F1"/>
                  </a:solidFill>
                  <a:latin typeface="Montserrat Classic Bold"/>
                </a:rPr>
                <a:t>Examples 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0978"/>
              <a:ext cx="17272746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33496"/>
              <a:ext cx="17272746" cy="375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94" y="8420100"/>
            <a:ext cx="2886906" cy="851395"/>
            <a:chOff x="0" y="0"/>
            <a:chExt cx="172252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0" y="-308219"/>
            <a:ext cx="3226686" cy="10938119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10000" y="2004793"/>
            <a:ext cx="13379891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Is (ℕ,+) a group?</a:t>
            </a:r>
          </a:p>
          <a:p>
            <a:pPr lvl="1">
              <a:lnSpc>
                <a:spcPct val="15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No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reciprocal</a:t>
            </a:r>
          </a:p>
          <a:p>
            <a:pPr>
              <a:lnSpc>
                <a:spcPct val="20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Is (ℤ,+) a group?</a:t>
            </a:r>
          </a:p>
          <a:p>
            <a:pPr lvl="1">
              <a:lnSpc>
                <a:spcPct val="15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Closed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yes</a:t>
            </a:r>
          </a:p>
          <a:p>
            <a:pPr lvl="1">
              <a:lnSpc>
                <a:spcPct val="15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Associative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yes</a:t>
            </a:r>
          </a:p>
          <a:p>
            <a:pPr lvl="1">
              <a:lnSpc>
                <a:spcPct val="15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Unit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element – 0</a:t>
            </a:r>
          </a:p>
          <a:p>
            <a:pPr lvl="1">
              <a:lnSpc>
                <a:spcPct val="150000"/>
              </a:lnSpc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 Reciprocal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of a: -a</a:t>
            </a:r>
          </a:p>
          <a:p>
            <a:pPr lvl="1">
              <a:lnSpc>
                <a:spcPct val="200000"/>
              </a:lnSpc>
            </a:pP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0" indent="0">
              <a:lnSpc>
                <a:spcPct val="200000"/>
              </a:lnSpc>
              <a:buFont typeface="Arial" pitchFamily="34" charset="0"/>
              <a:buNone/>
            </a:pP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</p:txBody>
      </p:sp>
      <p:pic>
        <p:nvPicPr>
          <p:cNvPr id="12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15163800" y="-27467"/>
            <a:ext cx="3124200" cy="109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9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501" y="2364433"/>
            <a:ext cx="12954559" cy="3755159"/>
            <a:chOff x="0" y="1780978"/>
            <a:chExt cx="17272746" cy="5006879"/>
          </a:xfrm>
        </p:grpSpPr>
        <p:sp>
          <p:nvSpPr>
            <p:cNvPr id="4" name="TextBox 4"/>
            <p:cNvSpPr txBox="1"/>
            <p:nvPr/>
          </p:nvSpPr>
          <p:spPr>
            <a:xfrm>
              <a:off x="0" y="1780978"/>
              <a:ext cx="17272746" cy="740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33496"/>
              <a:ext cx="17272746" cy="375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  <a:p>
              <a:pPr algn="l">
                <a:lnSpc>
                  <a:spcPts val="4500"/>
                </a:lnSpc>
              </a:pPr>
              <a:endParaRPr lang="en-US" sz="3000" spc="30" dirty="0">
                <a:solidFill>
                  <a:srgbClr val="E8EEF1"/>
                </a:solidFill>
                <a:latin typeface="Montserrat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94" y="8420100"/>
            <a:ext cx="2886906" cy="851395"/>
            <a:chOff x="0" y="0"/>
            <a:chExt cx="1722525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6"/>
          <p:cNvGrpSpPr/>
          <p:nvPr/>
        </p:nvGrpSpPr>
        <p:grpSpPr>
          <a:xfrm>
            <a:off x="0" y="7353300"/>
            <a:ext cx="2886906" cy="851395"/>
            <a:chOff x="0" y="0"/>
            <a:chExt cx="1722525" cy="508000"/>
          </a:xfrm>
        </p:grpSpPr>
        <p:sp>
          <p:nvSpPr>
            <p:cNvPr id="11" name="Freeform 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2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0" y="-308219"/>
            <a:ext cx="3448492" cy="10938119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>
          <a:blip r:embed="rId3">
            <a:alphaModFix amt="40000"/>
          </a:blip>
          <a:srcRect t="39379" r="65965" b="6952"/>
          <a:stretch>
            <a:fillRect/>
          </a:stretch>
        </p:blipFill>
        <p:spPr>
          <a:xfrm>
            <a:off x="15163800" y="-27467"/>
            <a:ext cx="3124200" cy="1093811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810000" y="1866900"/>
            <a:ext cx="13037877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We’re interested only in finite groups</a:t>
            </a:r>
          </a:p>
          <a:p>
            <a:pPr>
              <a:lnSpc>
                <a:spcPct val="150000"/>
              </a:lnSpc>
            </a:pP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The additive group modulo n, </a:t>
            </a:r>
            <a:r>
              <a:rPr lang="en-US" altLang="en-US" sz="3600" dirty="0">
                <a:solidFill>
                  <a:srgbClr val="E8EEF1"/>
                </a:solidFill>
              </a:rPr>
              <a:t>(</a:t>
            </a:r>
            <a:r>
              <a:rPr lang="en-US" altLang="en-US" sz="3600" dirty="0" err="1">
                <a:solidFill>
                  <a:srgbClr val="E8EEF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ℤ</a:t>
            </a:r>
            <a:r>
              <a:rPr lang="en-US" altLang="en-US" sz="3600" baseline="-25000" dirty="0" err="1">
                <a:solidFill>
                  <a:srgbClr val="E8EEF1"/>
                </a:solidFill>
              </a:rPr>
              <a:t>n</a:t>
            </a:r>
            <a:r>
              <a:rPr lang="en-US" altLang="en-US" sz="3600" dirty="0">
                <a:solidFill>
                  <a:srgbClr val="E8EEF1"/>
                </a:solidFill>
              </a:rPr>
              <a:t> ,+</a:t>
            </a:r>
            <a:r>
              <a:rPr lang="en-US" altLang="en-US" sz="3600" baseline="-25000" dirty="0">
                <a:solidFill>
                  <a:srgbClr val="E8EEF1"/>
                </a:solidFill>
              </a:rPr>
              <a:t>n</a:t>
            </a:r>
            <a:r>
              <a:rPr lang="en-US" altLang="en-US" sz="3600" dirty="0">
                <a:solidFill>
                  <a:srgbClr val="E8EEF1"/>
                </a:solidFill>
              </a:rPr>
              <a:t>)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</a:t>
            </a:r>
            <a:r>
              <a:rPr lang="en-US" altLang="en-US" sz="4000" dirty="0" err="1">
                <a:solidFill>
                  <a:srgbClr val="E8EEF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ℤ</a:t>
            </a:r>
            <a:r>
              <a:rPr lang="en-US" altLang="en-US" sz="4000" baseline="-25000" dirty="0" err="1">
                <a:solidFill>
                  <a:srgbClr val="E8EEF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altLang="en-US" sz="4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={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0,1,…,n-1}, 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</a:rPr>
              <a:t>a+</a:t>
            </a:r>
            <a:r>
              <a:rPr lang="en-US" altLang="en-US" sz="2400" spc="30" dirty="0" err="1">
                <a:solidFill>
                  <a:srgbClr val="E8EEF1"/>
                </a:solidFill>
                <a:latin typeface="Montserrat Light"/>
              </a:rPr>
              <a:t>n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</a:rPr>
              <a:t>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= (</a:t>
            </a:r>
            <a:r>
              <a:rPr lang="en-US" altLang="en-US" sz="3600" spc="30" dirty="0" err="1">
                <a:solidFill>
                  <a:srgbClr val="E8EEF1"/>
                </a:solidFill>
                <a:latin typeface="Montserrat Light"/>
              </a:rPr>
              <a:t>a+b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) mod 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Closed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Associative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easy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Unit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element – 0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en-US" sz="3600" spc="30" dirty="0" smtClean="0">
                <a:solidFill>
                  <a:srgbClr val="E8EEF1"/>
                </a:solidFill>
                <a:latin typeface="Montserrat Light"/>
              </a:rPr>
              <a:t>	- Reciprocal 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</a:rPr>
              <a:t>– 0 reciprocal of 0, n-a reciprocal of a</a:t>
            </a:r>
            <a:r>
              <a:rPr lang="en-US" altLang="en-US" sz="3600" spc="30" dirty="0">
                <a:solidFill>
                  <a:srgbClr val="E8EEF1"/>
                </a:solidFill>
                <a:latin typeface="Montserrat Light"/>
                <a:sym typeface="Symbol" panose="05050102010706020507" pitchFamily="18" charset="2"/>
              </a:rPr>
              <a:t>0</a:t>
            </a:r>
            <a:endParaRPr lang="en-US" altLang="en-US" sz="3600" spc="30" dirty="0">
              <a:solidFill>
                <a:srgbClr val="E8EEF1"/>
              </a:solidFill>
              <a:latin typeface="Montserrat Light"/>
            </a:endParaRPr>
          </a:p>
          <a:p>
            <a:endParaRPr lang="en-US" dirty="0"/>
          </a:p>
        </p:txBody>
      </p:sp>
      <p:sp>
        <p:nvSpPr>
          <p:cNvPr id="15" name="TextBox 3"/>
          <p:cNvSpPr txBox="1"/>
          <p:nvPr/>
        </p:nvSpPr>
        <p:spPr>
          <a:xfrm>
            <a:off x="3886200" y="746088"/>
            <a:ext cx="13742286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>
                <a:solidFill>
                  <a:srgbClr val="43B0F1"/>
                </a:solidFill>
                <a:latin typeface="Montserrat Classic Bold"/>
              </a:rPr>
              <a:t>Examples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65151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1145</Words>
  <Application>Microsoft Office PowerPoint</Application>
  <PresentationFormat>Custom</PresentationFormat>
  <Paragraphs>310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Cambria Math</vt:lpstr>
      <vt:lpstr>Symbol</vt:lpstr>
      <vt:lpstr>Montserrat Classic</vt:lpstr>
      <vt:lpstr>Calibri</vt:lpstr>
      <vt:lpstr>Montserrat Light</vt:lpstr>
      <vt:lpstr>Wingdings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Course / Dr. Niv Gilboa</dc:title>
  <dc:creator>Shirley pavell</dc:creator>
  <cp:lastModifiedBy>user</cp:lastModifiedBy>
  <cp:revision>93</cp:revision>
  <dcterms:created xsi:type="dcterms:W3CDTF">2006-08-16T00:00:00Z</dcterms:created>
  <dcterms:modified xsi:type="dcterms:W3CDTF">2020-10-21T14:35:55Z</dcterms:modified>
  <dc:identifier>DAELClWU0ig</dc:identifier>
</cp:coreProperties>
</file>